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71" r:id="rId3"/>
    <p:sldId id="272" r:id="rId4"/>
    <p:sldId id="273" r:id="rId5"/>
    <p:sldId id="274" r:id="rId6"/>
    <p:sldId id="275" r:id="rId7"/>
    <p:sldId id="281" r:id="rId8"/>
    <p:sldId id="276" r:id="rId9"/>
    <p:sldId id="278" r:id="rId10"/>
    <p:sldId id="279" r:id="rId11"/>
    <p:sldId id="277" r:id="rId12"/>
    <p:sldId id="280" r:id="rId13"/>
    <p:sldId id="302" r:id="rId14"/>
    <p:sldId id="282" r:id="rId15"/>
    <p:sldId id="283" r:id="rId16"/>
    <p:sldId id="299" r:id="rId17"/>
    <p:sldId id="292" r:id="rId18"/>
    <p:sldId id="300" r:id="rId19"/>
    <p:sldId id="293" r:id="rId20"/>
    <p:sldId id="294" r:id="rId21"/>
    <p:sldId id="301" r:id="rId22"/>
    <p:sldId id="303" r:id="rId23"/>
    <p:sldId id="286" r:id="rId24"/>
    <p:sldId id="298" r:id="rId25"/>
    <p:sldId id="297" r:id="rId26"/>
    <p:sldId id="310" r:id="rId27"/>
    <p:sldId id="311" r:id="rId28"/>
    <p:sldId id="304" r:id="rId29"/>
    <p:sldId id="305" r:id="rId30"/>
    <p:sldId id="316" r:id="rId31"/>
    <p:sldId id="306" r:id="rId32"/>
    <p:sldId id="307" r:id="rId33"/>
    <p:sldId id="308" r:id="rId34"/>
    <p:sldId id="309" r:id="rId35"/>
    <p:sldId id="313" r:id="rId36"/>
    <p:sldId id="314" r:id="rId37"/>
    <p:sldId id="319" r:id="rId38"/>
    <p:sldId id="321" r:id="rId39"/>
    <p:sldId id="322" r:id="rId40"/>
    <p:sldId id="318" r:id="rId41"/>
    <p:sldId id="320" r:id="rId42"/>
    <p:sldId id="31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泽阳" initials="张泽阳" lastIdx="9" clrIdx="0">
    <p:extLst>
      <p:ext uri="{19B8F6BF-5375-455C-9EA6-DF929625EA0E}">
        <p15:presenceInfo xmlns:p15="http://schemas.microsoft.com/office/powerpoint/2012/main" userId="张泽阳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47"/>
  </p:normalViewPr>
  <p:slideViewPr>
    <p:cSldViewPr snapToGrid="0">
      <p:cViewPr varScale="1">
        <p:scale>
          <a:sx n="148" d="100"/>
          <a:sy n="148" d="100"/>
        </p:scale>
        <p:origin x="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4T09:29:32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FFC46-8B0A-A540-ADB5-0816A4A6A907}" type="datetimeFigureOut">
              <a:rPr kumimoji="1" lang="zh-CN" altLang="en-US" smtClean="0"/>
              <a:t>2024/6/28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EA9EA-F61D-414E-8365-3A349EB459C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0080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21077-F5F7-5741-B906-42B02758295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37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31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394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3237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3582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38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351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EA9EA-F61D-414E-8365-3A349EB459C5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7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C1F8AC4E-88A2-B1B3-E70B-6C870E5E3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05EF0B-CE71-B211-5302-46A41B69A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7C4854-50D2-548D-AC81-5DCC2D355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ADAEA20-5086-7A82-C574-03C5D8F4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615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4221-F894-DF4C-F1B8-D878510A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1CD78C-937F-3CC3-8DC0-BEBCB789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C6AD35-3534-478A-8BAE-FACE4515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78778C-A4F0-7651-D305-9EB334A2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9982B-C678-8694-B449-05E565928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457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B6D490-D592-8A8F-928D-A77E8588C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0D04F6-62CA-BEB0-6955-D49E82082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47DE21-DA8C-8DC2-DCFC-857314FF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67788-D070-A80D-61B9-F5979ED2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EE5E91-F104-F517-CEE8-DB274361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889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3FFFE-0950-1EA9-5470-38D89CD3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13387-9718-E06D-1DFD-A0BAAEC47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78593-BA86-822A-C4A0-D4F1F74AF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4E6E87-A171-0F04-7B61-A3EF004A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E2F6AA-1B2C-1107-6637-3A4AEE50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095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4E83C3-AC99-1F76-923F-C1E97E21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FD599B-A85B-E29C-1291-7CF8EBCCA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07EA0B-EA70-32DE-13C1-24F59F32F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CC230D-B123-3F73-3A6A-65B6E690B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CE42F-EEAD-0C2E-3872-E8FFF02B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440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7B6ED-1667-6870-A0BE-5929121A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1EF3B-F0B4-F572-AB74-509CDD51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3CC0D1D-F61A-12DA-8B61-48A1F35B8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8373BE-0B23-5A70-E565-06E0D220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56DFFF-6596-2405-C4D9-C254CCE2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CEB28-412D-EF00-2B3B-D6DAE7E1F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40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89E5D-18BC-B15D-7F04-255007C0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8F7322-FEB0-DD18-A1CB-55D8BF0AB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444EF8-4DE7-50F6-2922-CDB860729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B5CD6FF-51B2-4068-205C-81C4DC0BF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7017EB9-9E35-8993-5E92-1DA7B2314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1CE06F-AD4C-DDB3-3930-A379C0C7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43280E6-059B-4792-AA62-E2ED72D6F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7C2A6B-92E5-D271-0E7F-C8FF08DD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02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50DC4-BDEE-C437-24BA-31AB33D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648082-7F2C-CC52-AC1B-F5BDAD78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63ACC9-F80C-F6CE-6533-44A21BD1D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1FB02C-4457-3927-E314-29976959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381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289731-8D56-595F-D1C0-285996C5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2CF55E6-2FC7-F970-4A97-84D0D60BF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D757B0-C874-FE88-76A7-38574EE47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768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8B989-E001-787E-4914-DAC99E914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CE0DA-34AB-1D06-35B7-91306386E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C80D70-C83D-3BAD-4BC0-D34796C87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925350-6A24-367D-381C-2B6BD33F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845BBA-89AE-5468-DCD7-E1FE4EC9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615F66-2A3A-B55E-6AF0-55AB5B35F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264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A949A-A9F9-625F-072C-254D6779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E7299B0-71F3-1CC1-9411-B275E2BD4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65723D-326E-8145-48A7-1C404C37F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E95350-1A46-4BC4-7C51-B26AC43A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6AF5D-E3A1-4B3C-C023-91FDC713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5F1C40-2E07-B4AB-922F-8E5ECEA4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1632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586A31-5D35-BCBB-1FC9-BC6AC1839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01DCC-EB47-E45D-4863-838BEB37F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2024/6/5</a:t>
            </a:r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E9CF87-DF97-14B8-008B-7A5D955247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275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F483E-A3C4-0A42-B355-484DAC8FB624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1140280-E263-986A-6CD5-231911673F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3373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2.png"/><Relationship Id="rId3" Type="http://schemas.openxmlformats.org/officeDocument/2006/relationships/image" Target="../media/image29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9.png"/><Relationship Id="rId10" Type="http://schemas.openxmlformats.org/officeDocument/2006/relationships/image" Target="../media/image42.png"/><Relationship Id="rId4" Type="http://schemas.openxmlformats.org/officeDocument/2006/relationships/image" Target="../media/image60.png"/><Relationship Id="rId9" Type="http://schemas.openxmlformats.org/officeDocument/2006/relationships/image" Target="../media/image41.pn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openxmlformats.org/officeDocument/2006/relationships/image" Target="../media/image620.png"/><Relationship Id="rId7" Type="http://schemas.openxmlformats.org/officeDocument/2006/relationships/image" Target="../media/image65.png"/><Relationship Id="rId12" Type="http://schemas.openxmlformats.org/officeDocument/2006/relationships/image" Target="../media/image69.png"/><Relationship Id="rId17" Type="http://schemas.openxmlformats.org/officeDocument/2006/relationships/customXml" Target="../ink/ink1.xml"/><Relationship Id="rId2" Type="http://schemas.openxmlformats.org/officeDocument/2006/relationships/image" Target="../media/image1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5" Type="http://schemas.openxmlformats.org/officeDocument/2006/relationships/image" Target="../media/image72.png"/><Relationship Id="rId10" Type="http://schemas.openxmlformats.org/officeDocument/2006/relationships/image" Target="../media/image62.png"/><Relationship Id="rId4" Type="http://schemas.openxmlformats.org/officeDocument/2006/relationships/image" Target="../media/image2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7.png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0.png"/><Relationship Id="rId3" Type="http://schemas.openxmlformats.org/officeDocument/2006/relationships/hyperlink" Target="https://quantum-journal.org/papers/q-2022-12-22-881/" TargetMode="External"/><Relationship Id="rId7" Type="http://schemas.openxmlformats.org/officeDocument/2006/relationships/image" Target="../media/image86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0.png"/><Relationship Id="rId5" Type="http://schemas.openxmlformats.org/officeDocument/2006/relationships/image" Target="../media/image840.png"/><Relationship Id="rId4" Type="http://schemas.openxmlformats.org/officeDocument/2006/relationships/hyperlink" Target="https://doi.org/10.22331/q-2022-12-22-881" TargetMode="External"/><Relationship Id="rId9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2331/q-2022-12-22-881" TargetMode="External"/><Relationship Id="rId2" Type="http://schemas.openxmlformats.org/officeDocument/2006/relationships/hyperlink" Target="https://quantum-journal.org/papers/q-2022-12-22-881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hyperlink" Target="https://quantum-journal.org/papers/q-2022-12-22-881/" TargetMode="External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hyperlink" Target="https://doi.org/10.22331/q-2022-12-22-881" TargetMode="External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31.png"/><Relationship Id="rId5" Type="http://schemas.openxmlformats.org/officeDocument/2006/relationships/image" Target="../media/image121.png"/><Relationship Id="rId10" Type="http://schemas.openxmlformats.org/officeDocument/2006/relationships/image" Target="../media/image130.png"/><Relationship Id="rId4" Type="http://schemas.openxmlformats.org/officeDocument/2006/relationships/image" Target="../media/image120.png"/><Relationship Id="rId9" Type="http://schemas.openxmlformats.org/officeDocument/2006/relationships/image" Target="../media/image1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0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51.png"/><Relationship Id="rId21" Type="http://schemas.openxmlformats.org/officeDocument/2006/relationships/image" Target="../media/image169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24" Type="http://schemas.openxmlformats.org/officeDocument/2006/relationships/image" Target="../media/image172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23" Type="http://schemas.openxmlformats.org/officeDocument/2006/relationships/image" Target="../media/image171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Relationship Id="rId22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17" Type="http://schemas.openxmlformats.org/officeDocument/2006/relationships/image" Target="../media/image19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5" Type="http://schemas.openxmlformats.org/officeDocument/2006/relationships/image" Target="../media/image163.png"/><Relationship Id="rId23" Type="http://schemas.openxmlformats.org/officeDocument/2006/relationships/image" Target="../media/image192.png"/><Relationship Id="rId10" Type="http://schemas.openxmlformats.org/officeDocument/2006/relationships/image" Target="../media/image186.png"/><Relationship Id="rId4" Type="http://schemas.openxmlformats.org/officeDocument/2006/relationships/image" Target="../media/image152.png"/><Relationship Id="rId9" Type="http://schemas.openxmlformats.org/officeDocument/2006/relationships/image" Target="../media/image185.png"/><Relationship Id="rId22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0" Type="http://schemas.openxmlformats.org/officeDocument/2006/relationships/image" Target="../media/image210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07.png"/><Relationship Id="rId12" Type="http://schemas.openxmlformats.org/officeDocument/2006/relationships/image" Target="../media/image219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18.png"/><Relationship Id="rId5" Type="http://schemas.openxmlformats.org/officeDocument/2006/relationships/image" Target="../media/image205.png"/><Relationship Id="rId10" Type="http://schemas.openxmlformats.org/officeDocument/2006/relationships/image" Target="../media/image217.png"/><Relationship Id="rId4" Type="http://schemas.openxmlformats.org/officeDocument/2006/relationships/image" Target="../media/image216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25.png"/><Relationship Id="rId3" Type="http://schemas.openxmlformats.org/officeDocument/2006/relationships/image" Target="../media/image215.png"/><Relationship Id="rId7" Type="http://schemas.openxmlformats.org/officeDocument/2006/relationships/image" Target="../media/image207.png"/><Relationship Id="rId12" Type="http://schemas.openxmlformats.org/officeDocument/2006/relationships/image" Target="../media/image224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23.png"/><Relationship Id="rId5" Type="http://schemas.openxmlformats.org/officeDocument/2006/relationships/image" Target="../media/image221.png"/><Relationship Id="rId10" Type="http://schemas.openxmlformats.org/officeDocument/2006/relationships/image" Target="../media/image222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12" Type="http://schemas.openxmlformats.org/officeDocument/2006/relationships/image" Target="../media/image19.png"/><Relationship Id="rId17" Type="http://schemas.openxmlformats.org/officeDocument/2006/relationships/image" Target="../media/image42.png"/><Relationship Id="rId2" Type="http://schemas.openxmlformats.org/officeDocument/2006/relationships/image" Target="../media/image280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6.png"/><Relationship Id="rId19" Type="http://schemas.openxmlformats.org/officeDocument/2006/relationships/image" Target="../media/image44.png"/><Relationship Id="rId4" Type="http://schemas.openxmlformats.org/officeDocument/2006/relationships/image" Target="../media/image291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90.png"/><Relationship Id="rId7" Type="http://schemas.openxmlformats.org/officeDocument/2006/relationships/image" Target="../media/image48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280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9.png"/><Relationship Id="rId5" Type="http://schemas.openxmlformats.org/officeDocument/2006/relationships/image" Target="../media/image46.png"/><Relationship Id="rId15" Type="http://schemas.openxmlformats.org/officeDocument/2006/relationships/image" Target="../media/image24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4.png"/><Relationship Id="rId18" Type="http://schemas.openxmlformats.org/officeDocument/2006/relationships/image" Target="../media/image54.png"/><Relationship Id="rId3" Type="http://schemas.openxmlformats.org/officeDocument/2006/relationships/image" Target="../media/image38.png"/><Relationship Id="rId21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33.png"/><Relationship Id="rId17" Type="http://schemas.openxmlformats.org/officeDocument/2006/relationships/image" Target="../media/image53.png"/><Relationship Id="rId2" Type="http://schemas.openxmlformats.org/officeDocument/2006/relationships/image" Target="../media/image19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5" Type="http://schemas.openxmlformats.org/officeDocument/2006/relationships/image" Target="../media/image36.png"/><Relationship Id="rId23" Type="http://schemas.openxmlformats.org/officeDocument/2006/relationships/image" Target="../media/image59.png"/><Relationship Id="rId19" Type="http://schemas.openxmlformats.org/officeDocument/2006/relationships/image" Target="../media/image5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35.png"/><Relationship Id="rId2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EF982-55FA-426E-0038-48329BD1B98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403600" y="1874203"/>
            <a:ext cx="5598160" cy="1783397"/>
          </a:xfrm>
          <a:prstGeom prst="rect">
            <a:avLst/>
          </a:prstGeom>
        </p:spPr>
        <p:txBody>
          <a:bodyPr/>
          <a:lstStyle/>
          <a:p>
            <a:pPr algn="ctr"/>
            <a:r>
              <a:rPr kumimoji="1" lang="en-US" altLang="zh-CN" dirty="0"/>
              <a:t>Vision Transformer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58DF09-A9B4-B9C8-5188-011188866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1/22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2543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MLP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/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/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D07F142-EE42-97BB-81AD-8CF83CE78A0B}"/>
              </a:ext>
            </a:extLst>
          </p:cNvPr>
          <p:cNvCxnSpPr/>
          <p:nvPr/>
        </p:nvCxnSpPr>
        <p:spPr>
          <a:xfrm>
            <a:off x="1351386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8D0082-0E27-95D8-CCE6-6F3380FFE069}"/>
              </a:ext>
            </a:extLst>
          </p:cNvPr>
          <p:cNvCxnSpPr/>
          <p:nvPr/>
        </p:nvCxnSpPr>
        <p:spPr>
          <a:xfrm>
            <a:off x="1974433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C47009B-ACC9-F7EC-79F8-5747E2280D99}"/>
              </a:ext>
            </a:extLst>
          </p:cNvPr>
          <p:cNvCxnSpPr/>
          <p:nvPr/>
        </p:nvCxnSpPr>
        <p:spPr>
          <a:xfrm>
            <a:off x="5806845" y="2484632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88B3088-04DC-A19C-EF11-C8E68ECB0712}"/>
              </a:ext>
            </a:extLst>
          </p:cNvPr>
          <p:cNvCxnSpPr/>
          <p:nvPr/>
        </p:nvCxnSpPr>
        <p:spPr>
          <a:xfrm>
            <a:off x="6429892" y="2484632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8B402DC-A531-E60D-7DBF-94AFCC5F9E61}"/>
                  </a:ext>
                </a:extLst>
              </p:cNvPr>
              <p:cNvSpPr txBox="1"/>
              <p:nvPr/>
            </p:nvSpPr>
            <p:spPr>
              <a:xfrm>
                <a:off x="-270311" y="1856072"/>
                <a:ext cx="9369413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𝑀𝐿𝑃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𝑀𝐿𝑃</m:t>
                          </m:r>
                        </m:sub>
                      </m:sSub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8B402DC-A531-E60D-7DBF-94AFCC5F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0311" y="1856072"/>
                <a:ext cx="9369413" cy="410497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699BA45-AC24-02DA-6FC5-9F71AE85969D}"/>
              </a:ext>
            </a:extLst>
          </p:cNvPr>
          <p:cNvGrpSpPr/>
          <p:nvPr/>
        </p:nvGrpSpPr>
        <p:grpSpPr>
          <a:xfrm>
            <a:off x="8941339" y="0"/>
            <a:ext cx="3250661" cy="5866475"/>
            <a:chOff x="622375" y="791597"/>
            <a:chExt cx="3250661" cy="5866475"/>
          </a:xfrm>
        </p:grpSpPr>
        <p:pic>
          <p:nvPicPr>
            <p:cNvPr id="116" name="图片 115">
              <a:extLst>
                <a:ext uri="{FF2B5EF4-FFF2-40B4-BE49-F238E27FC236}">
                  <a16:creationId xmlns:a16="http://schemas.microsoft.com/office/drawing/2014/main" id="{8C7B3EC4-C333-A878-1CD7-2CB8A5FA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D3C684A9-149F-DD0B-1D89-66BD696F8F98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D3C684A9-149F-DD0B-1D89-66BD696F8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380B565F-FE54-5C18-ABA9-C555D3C26141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380B565F-FE54-5C18-ABA9-C555D3C261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A3EA6AAB-ED17-F044-BB6A-76588BDE3F6B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A3EA6AAB-ED17-F044-BB6A-76588BDE3F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C9CE8688-CD07-7103-1686-9EEB502E1697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C9CE8688-CD07-7103-1686-9EEB502E16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296CCF2-5C49-2E16-B313-DEC345A3D38A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296CCF2-5C49-2E16-B313-DEC345A3D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37BFCDE-91E5-0B45-988A-48E331B55698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37BFCDE-91E5-0B45-988A-48E331B556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D0839462-4B1F-4A02-5704-C95892B2F0A0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D0839462-4B1F-4A02-5704-C95892B2F0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8F980D1B-00DB-307B-2944-BEAB4D830819}"/>
                  </a:ext>
                </a:extLst>
              </p:cNvPr>
              <p:cNvSpPr txBox="1"/>
              <p:nvPr/>
            </p:nvSpPr>
            <p:spPr>
              <a:xfrm>
                <a:off x="928222" y="2687924"/>
                <a:ext cx="714785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/>
                  <a:t>由两层线性连接层组成，中间层的维度为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𝑀𝐿𝑃</m:t>
                        </m:r>
                      </m:sub>
                    </m:sSub>
                    <m:r>
                      <a:rPr lang="zh-CN" altLang="en-US" b="0" i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通常</m:t>
                    </m:r>
                    <m:r>
                      <a:rPr lang="zh-CN" altLang="en-US" i="1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选为</m:t>
                    </m:r>
                    <m:r>
                      <a:rPr lang="en-US" altLang="zh-CN" b="0" i="1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，神经元激活函数选择</a:t>
                </a:r>
                <a:r>
                  <a:rPr kumimoji="1" lang="en-US" altLang="zh-CN" dirty="0"/>
                  <a:t>GELU-non linearity. 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8F980D1B-00DB-307B-2944-BEAB4D830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222" y="2687924"/>
                <a:ext cx="7147850" cy="646331"/>
              </a:xfrm>
              <a:prstGeom prst="rect">
                <a:avLst/>
              </a:prstGeom>
              <a:blipFill>
                <a:blip r:embed="rId13"/>
                <a:stretch>
                  <a:fillRect l="-532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91ABD8D-CE1A-644E-FE63-836B37FBD86D}"/>
              </a:ext>
            </a:extLst>
          </p:cNvPr>
          <p:cNvSpPr txBox="1"/>
          <p:nvPr/>
        </p:nvSpPr>
        <p:spPr>
          <a:xfrm>
            <a:off x="692644" y="3677937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S3.2.3: </a:t>
            </a:r>
            <a:r>
              <a:rPr kumimoji="1" lang="zh-CN" altLang="en-US" dirty="0"/>
              <a:t> 残差连接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ResNet</a:t>
            </a:r>
            <a:r>
              <a:rPr kumimoji="1" lang="en-US" altLang="zh-CN" dirty="0"/>
              <a:t>)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C0480D-7C5D-07EF-6AEF-124BB292098A}"/>
                  </a:ext>
                </a:extLst>
              </p:cNvPr>
              <p:cNvSpPr/>
              <p:nvPr/>
            </p:nvSpPr>
            <p:spPr>
              <a:xfrm>
                <a:off x="692644" y="4345762"/>
                <a:ext cx="7147850" cy="41049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cap="none" spc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𝑠𝑒𝑞</m:t>
                            </m:r>
                          </m:sub>
                        </m:sSub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𝑠𝑒𝑞</m:t>
                            </m:r>
                          </m:sub>
                        </m:sSub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+</a:t>
                </a:r>
                <a:r>
                  <a:rPr lang="en-US" altLang="zh-CN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𝑠𝑒𝑞</m:t>
                            </m:r>
                          </m:sub>
                        </m:sSub>
                        <m:r>
                          <a:rPr lang="en-US" altLang="zh-CN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𝑚𝑜𝑑𝑒𝑙</m:t>
                            </m:r>
                          </m:sub>
                        </m:sSub>
                      </m:e>
                    </m:d>
                    <m:r>
                      <a:rPr lang="en-US" altLang="zh-CN" b="0" i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b="0" i="0" smtClean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altLang="zh-CN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AC0480D-7C5D-07EF-6AEF-124BB2920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44" y="4345762"/>
                <a:ext cx="7147850" cy="410497"/>
              </a:xfrm>
              <a:prstGeom prst="rect">
                <a:avLst/>
              </a:prstGeom>
              <a:blipFill>
                <a:blip r:embed="rId14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D038912-ADB9-7C9E-F901-48166918C4B4}"/>
              </a:ext>
            </a:extLst>
          </p:cNvPr>
          <p:cNvSpPr txBox="1"/>
          <p:nvPr/>
        </p:nvSpPr>
        <p:spPr>
          <a:xfrm>
            <a:off x="928222" y="5286125"/>
            <a:ext cx="7370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增加模型网络的层数，缓解梯度消失或爆炸。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5216E38A-31B9-CC00-065C-273ED7B0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E775BC-0384-2F69-58A6-9D3A29A5AC85}"/>
              </a:ext>
            </a:extLst>
          </p:cNvPr>
          <p:cNvGrpSpPr/>
          <p:nvPr/>
        </p:nvGrpSpPr>
        <p:grpSpPr>
          <a:xfrm>
            <a:off x="622375" y="791597"/>
            <a:ext cx="3250661" cy="5866475"/>
            <a:chOff x="622375" y="791597"/>
            <a:chExt cx="3250661" cy="5866475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B6848A3F-A166-E2B2-1C94-708407984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C7D672AA-23B2-8A59-AFE3-897CBD3A5DDD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C7D672AA-23B2-8A59-AFE3-897CBD3A5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CB35F80-19FE-3F6C-E0D9-F48AB17D50E6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1CB35F80-19FE-3F6C-E0D9-F48AB17D50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45891AD-1DA5-1BCC-EF7B-40C548CF52FC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345891AD-1DA5-1BCC-EF7B-40C548CF5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2248D06-85EA-F5FA-2FF6-C207736D87A0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22248D06-85EA-F5FA-2FF6-C207736D87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1D7D0A4-B3C1-D786-226F-E315BA58F77E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11D7D0A4-B3C1-D786-226F-E315BA58F7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E590B1B-1813-CEDB-8500-37B9240E1CB6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BE590B1B-1813-CEDB-8500-37B9240E1C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06BA79F-7E4D-A657-BEF0-A65D1FF37761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506BA79F-7E4D-A657-BEF0-A65D1FF377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Multi-Head Attention MHA </a:t>
            </a:r>
            <a:r>
              <a:rPr kumimoji="1" lang="zh-CN" altLang="en-US" dirty="0"/>
              <a:t>一个流程内的参量变化图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56311BA-44D3-3D37-1813-7C616E51B4F8}"/>
              </a:ext>
            </a:extLst>
          </p:cNvPr>
          <p:cNvGrpSpPr/>
          <p:nvPr/>
        </p:nvGrpSpPr>
        <p:grpSpPr>
          <a:xfrm>
            <a:off x="3991054" y="2011776"/>
            <a:ext cx="9401592" cy="3842075"/>
            <a:chOff x="4244835" y="2114230"/>
            <a:chExt cx="9401592" cy="3842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95FC0B3-1E60-011D-66DF-97D81D52AD43}"/>
                    </a:ext>
                  </a:extLst>
                </p:cNvPr>
                <p:cNvSpPr txBox="1"/>
                <p:nvPr/>
              </p:nvSpPr>
              <p:spPr>
                <a:xfrm>
                  <a:off x="4244835" y="5545808"/>
                  <a:ext cx="6552373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4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/>
                    <a:t>按照行向量进行归一化</a:t>
                  </a: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595FC0B3-1E60-011D-66DF-97D81D52AD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5545808"/>
                  <a:ext cx="6552373" cy="410497"/>
                </a:xfrm>
                <a:prstGeom prst="rect">
                  <a:avLst/>
                </a:prstGeom>
                <a:blipFill>
                  <a:blip r:embed="rId10"/>
                  <a:stretch>
                    <a:fillRect l="-193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ED4EC03-8FE9-E48D-8574-B1CC99946764}"/>
                    </a:ext>
                  </a:extLst>
                </p:cNvPr>
                <p:cNvSpPr/>
                <p:nvPr/>
              </p:nvSpPr>
              <p:spPr>
                <a:xfrm>
                  <a:off x="4244835" y="4796419"/>
                  <a:ext cx="3959560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40000"/>
                  </a:schemeClr>
                </a:solidFill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𝑠𝑒𝑞</m:t>
                                </m:r>
                              </m:sub>
                            </m:sSub>
                            <m:r>
                              <a:rPr lang="en-US" altLang="zh-CN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i="1">
                                    <a:ln w="0"/>
                                    <a:solidFill>
                                      <a:schemeClr val="accent1"/>
                                    </a:solidFill>
                                    <a:effectLst>
                                      <a:outerShdw blurRad="38100" dist="25400" dir="5400000" algn="ctr" rotWithShape="0">
                                        <a:srgbClr val="6E747A">
                                          <a:alpha val="43000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𝑚𝑜𝑑𝑒𝑙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𝑀𝐻𝐴</m:t>
                        </m:r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zh-CN" b="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b="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ED4EC03-8FE9-E48D-8574-B1CC99946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4796419"/>
                  <a:ext cx="3959560" cy="410497"/>
                </a:xfrm>
                <a:prstGeom prst="rect">
                  <a:avLst/>
                </a:prstGeom>
                <a:blipFill>
                  <a:blip r:embed="rId11"/>
                  <a:stretch>
                    <a:fillRect l="-321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C70E145-A587-9089-25AF-A3A0D81CF318}"/>
                    </a:ext>
                  </a:extLst>
                </p:cNvPr>
                <p:cNvSpPr/>
                <p:nvPr/>
              </p:nvSpPr>
              <p:spPr>
                <a:xfrm>
                  <a:off x="4244835" y="4028873"/>
                  <a:ext cx="5971619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40000"/>
                  </a:schemeClr>
                </a:solidFill>
              </p:spPr>
              <p:txBody>
                <a:bodyPr wrap="square" lIns="91440" tIns="45720" rIns="91440" bIns="4572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b="0" cap="none" spc="0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+</a:t>
                  </a:r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6C70E145-A587-9089-25AF-A3A0D81CF3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4028873"/>
                  <a:ext cx="5971619" cy="410497"/>
                </a:xfrm>
                <a:prstGeom prst="rect">
                  <a:avLst/>
                </a:prstGeom>
                <a:blipFill>
                  <a:blip r:embed="rId12"/>
                  <a:stretch>
                    <a:fillRect l="-212" t="-3030" b="-272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B0E18E2-0B00-C475-D99C-AB0BA3B1FC50}"/>
                    </a:ext>
                  </a:extLst>
                </p:cNvPr>
                <p:cNvSpPr txBox="1"/>
                <p:nvPr/>
              </p:nvSpPr>
              <p:spPr>
                <a:xfrm>
                  <a:off x="4244835" y="3326002"/>
                  <a:ext cx="6552373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4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8B0E18E2-0B00-C475-D99C-AB0BA3B1F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3326002"/>
                  <a:ext cx="6552373" cy="410497"/>
                </a:xfrm>
                <a:prstGeom prst="rect">
                  <a:avLst/>
                </a:prstGeom>
                <a:blipFill>
                  <a:blip r:embed="rId13"/>
                  <a:stretch>
                    <a:fillRect l="-193" b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634950-733D-7DD1-0C17-A237514C6E0E}"/>
                    </a:ext>
                  </a:extLst>
                </p:cNvPr>
                <p:cNvSpPr txBox="1"/>
                <p:nvPr/>
              </p:nvSpPr>
              <p:spPr>
                <a:xfrm>
                  <a:off x="4244835" y="2659192"/>
                  <a:ext cx="9401592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7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MLP</m:t>
                      </m:r>
                      <m:r>
                        <a:rPr lang="en-US" altLang="zh-CN" sz="18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</m:oMath>
                  </a14:m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h𝑖𝑑𝑑𝑒𝑛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h𝑖𝑑𝑑𝑒𝑛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D4634950-733D-7DD1-0C17-A237514C6E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2659192"/>
                  <a:ext cx="9401592" cy="410497"/>
                </a:xfrm>
                <a:prstGeom prst="rect">
                  <a:avLst/>
                </a:prstGeom>
                <a:blipFill>
                  <a:blip r:embed="rId14"/>
                  <a:stretch>
                    <a:fillRect l="-135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C036C11-7B56-EA31-16D1-9ECFE6D85F8E}"/>
                    </a:ext>
                  </a:extLst>
                </p:cNvPr>
                <p:cNvSpPr txBox="1"/>
                <p:nvPr/>
              </p:nvSpPr>
              <p:spPr>
                <a:xfrm>
                  <a:off x="4244835" y="2114230"/>
                  <a:ext cx="6097656" cy="410497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36000"/>
                  </a:schemeClr>
                </a:solidFill>
                <a:scene3d>
                  <a:camera prst="orthographicFront"/>
                  <a:lightRig rig="threePt" dir="t"/>
                </a:scene3d>
                <a:sp3d prstMaterial="matte"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altLang="zh-CN" dirty="0"/>
                    <a:t>+</a:t>
                  </a:r>
                  <a:r>
                    <a:rPr lang="en-US" altLang="zh-CN" dirty="0">
                      <a:ln w="0"/>
                      <a:solidFill>
                        <a:schemeClr val="accent1"/>
                      </a:solidFill>
                      <a:effectLst>
                        <a:outerShdw blurRad="38100" dist="25400" dir="5400000" algn="ctr" rotWithShape="0">
                          <a:srgbClr val="6E747A">
                            <a:alpha val="43000"/>
                          </a:srgbClr>
                        </a:outerShdw>
                      </a:effectLst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BC036C11-7B56-EA31-16D1-9ECFE6D8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4835" y="2114230"/>
                  <a:ext cx="6097656" cy="410497"/>
                </a:xfrm>
                <a:prstGeom prst="rect">
                  <a:avLst/>
                </a:prstGeom>
                <a:blipFill>
                  <a:blip r:embed="rId1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E5E2CE-1E78-F39B-F29C-5F194BAB9AB0}"/>
                  </a:ext>
                </a:extLst>
              </p:cNvPr>
              <p:cNvSpPr txBox="1"/>
              <p:nvPr/>
            </p:nvSpPr>
            <p:spPr>
              <a:xfrm>
                <a:off x="3991054" y="6255454"/>
                <a:ext cx="61026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注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只要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涉及到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线性层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𝑀𝐻𝐴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里的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除外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其余自动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加上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bias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1E5E2CE-1E78-F39B-F29C-5F194BAB9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054" y="6255454"/>
                <a:ext cx="6102633" cy="276999"/>
              </a:xfrm>
              <a:prstGeom prst="rect">
                <a:avLst/>
              </a:prstGeom>
              <a:blipFill>
                <a:blip r:embed="rId16"/>
                <a:stretch>
                  <a:fillRect l="-832" t="-4348" b="-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墨迹 44">
                <a:extLst>
                  <a:ext uri="{FF2B5EF4-FFF2-40B4-BE49-F238E27FC236}">
                    <a16:creationId xmlns:a16="http://schemas.microsoft.com/office/drawing/2014/main" id="{D5E1C4A2-4E66-6D97-FD04-07890677C2F4}"/>
                  </a:ext>
                </a:extLst>
              </p14:cNvPr>
              <p14:cNvContentPartPr/>
              <p14:nvPr/>
            </p14:nvContentPartPr>
            <p14:xfrm>
              <a:off x="9378574" y="5014878"/>
              <a:ext cx="360" cy="360"/>
            </p14:xfrm>
          </p:contentPart>
        </mc:Choice>
        <mc:Fallback xmlns="">
          <p:pic>
            <p:nvPicPr>
              <p:cNvPr id="45" name="墨迹 44">
                <a:extLst>
                  <a:ext uri="{FF2B5EF4-FFF2-40B4-BE49-F238E27FC236}">
                    <a16:creationId xmlns:a16="http://schemas.microsoft.com/office/drawing/2014/main" id="{D5E1C4A2-4E66-6D97-FD04-07890677C2F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69934" y="500587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3DD0101-838B-5C42-4553-816599A9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55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75EBAA1-AB74-38BF-7F0C-84558E01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372" y="1490069"/>
            <a:ext cx="5702300" cy="2565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S3.2.2: </a:t>
            </a:r>
            <a:r>
              <a:rPr kumimoji="1" lang="zh-CN" altLang="en-US" dirty="0"/>
              <a:t> 分类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D07F142-EE42-97BB-81AD-8CF83CE78A0B}"/>
              </a:ext>
            </a:extLst>
          </p:cNvPr>
          <p:cNvCxnSpPr/>
          <p:nvPr/>
        </p:nvCxnSpPr>
        <p:spPr>
          <a:xfrm>
            <a:off x="1351386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8D0082-0E27-95D8-CCE6-6F3380FFE069}"/>
              </a:ext>
            </a:extLst>
          </p:cNvPr>
          <p:cNvCxnSpPr/>
          <p:nvPr/>
        </p:nvCxnSpPr>
        <p:spPr>
          <a:xfrm>
            <a:off x="1974433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F980D1B-00DB-307B-2944-BEAB4D830819}"/>
              </a:ext>
            </a:extLst>
          </p:cNvPr>
          <p:cNvSpPr txBox="1"/>
          <p:nvPr/>
        </p:nvSpPr>
        <p:spPr>
          <a:xfrm>
            <a:off x="928221" y="1564873"/>
            <a:ext cx="7370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这样重复</a:t>
            </a:r>
            <a:r>
              <a:rPr kumimoji="1" lang="en-US" altLang="zh-CN" dirty="0"/>
              <a:t>L</a:t>
            </a:r>
            <a:r>
              <a:rPr kumimoji="1" lang="zh-CN" altLang="en-US" dirty="0"/>
              <a:t>层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后的输出矩阵为：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33EAC3-99DE-642F-F0F9-3C197187F6A5}"/>
                  </a:ext>
                </a:extLst>
              </p:cNvPr>
              <p:cNvSpPr txBox="1"/>
              <p:nvPr/>
            </p:nvSpPr>
            <p:spPr>
              <a:xfrm>
                <a:off x="2161286" y="2613687"/>
                <a:ext cx="2497350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233EAC3-99DE-642F-F0F9-3C197187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86" y="2613687"/>
                <a:ext cx="2497350" cy="318164"/>
              </a:xfrm>
              <a:prstGeom prst="rect">
                <a:avLst/>
              </a:prstGeom>
              <a:blipFill>
                <a:blip r:embed="rId3"/>
                <a:stretch>
                  <a:fillRect l="-2030" b="-3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7AF67D35-E720-4FCA-9393-B82916C12B50}"/>
              </a:ext>
            </a:extLst>
          </p:cNvPr>
          <p:cNvSpPr txBox="1"/>
          <p:nvPr/>
        </p:nvSpPr>
        <p:spPr>
          <a:xfrm>
            <a:off x="928221" y="4384323"/>
            <a:ext cx="10251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选择将输出的</a:t>
            </a:r>
            <a:r>
              <a:rPr kumimoji="1" lang="zh-CN" altLang="en-US" dirty="0">
                <a:highlight>
                  <a:srgbClr val="FFFF00"/>
                </a:highlight>
              </a:rPr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head</a:t>
            </a:r>
            <a:r>
              <a:rPr kumimoji="1" lang="zh-CN" altLang="en-US" dirty="0"/>
              <a:t>连接一个分类的全连接层后，使用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函数分类，可以得出交叉熵并且采取</a:t>
            </a:r>
            <a:r>
              <a:rPr kumimoji="1" lang="zh-CN" altLang="en-US" dirty="0">
                <a:solidFill>
                  <a:srgbClr val="FF0000"/>
                </a:solidFill>
              </a:rPr>
              <a:t>反向</a:t>
            </a:r>
            <a:r>
              <a:rPr kumimoji="1" lang="zh-CN" altLang="en-US" dirty="0"/>
              <a:t>传播更换参数梯度。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E86D60-432A-B7BF-6739-0D86126E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5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variant</a:t>
            </a:r>
            <a:endParaRPr kumimoji="1" lang="zh-CN" altLang="en-US" dirty="0"/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D07F142-EE42-97BB-81AD-8CF83CE78A0B}"/>
              </a:ext>
            </a:extLst>
          </p:cNvPr>
          <p:cNvCxnSpPr/>
          <p:nvPr/>
        </p:nvCxnSpPr>
        <p:spPr>
          <a:xfrm>
            <a:off x="1351386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8D0082-0E27-95D8-CCE6-6F3380FFE069}"/>
              </a:ext>
            </a:extLst>
          </p:cNvPr>
          <p:cNvCxnSpPr/>
          <p:nvPr/>
        </p:nvCxnSpPr>
        <p:spPr>
          <a:xfrm>
            <a:off x="1974433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AF67D35-E720-4FCA-9393-B82916C12B50}"/>
              </a:ext>
            </a:extLst>
          </p:cNvPr>
          <p:cNvSpPr txBox="1"/>
          <p:nvPr/>
        </p:nvSpPr>
        <p:spPr>
          <a:xfrm>
            <a:off x="692644" y="1295112"/>
            <a:ext cx="10251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dirty="0"/>
              <a:t>选择将输出的</a:t>
            </a:r>
            <a:r>
              <a:rPr kumimoji="1" lang="zh-CN" altLang="en-US" dirty="0">
                <a:highlight>
                  <a:srgbClr val="FFFF00"/>
                </a:highlight>
              </a:rPr>
              <a:t>*</a:t>
            </a:r>
            <a:r>
              <a:rPr kumimoji="1" lang="en-US" altLang="zh-CN" dirty="0">
                <a:highlight>
                  <a:srgbClr val="FFFF00"/>
                </a:highlight>
              </a:rPr>
              <a:t>head</a:t>
            </a:r>
            <a:r>
              <a:rPr kumimoji="1" lang="zh-CN" altLang="en-US" dirty="0"/>
              <a:t>连接一个分类的全连接层后，使用</a:t>
            </a:r>
            <a:r>
              <a:rPr kumimoji="1" lang="en-US" altLang="zh-CN" dirty="0" err="1"/>
              <a:t>softmax</a:t>
            </a:r>
            <a:r>
              <a:rPr kumimoji="1" lang="zh-CN" altLang="en-US" dirty="0"/>
              <a:t>函数分类，可以得出交叉熵并且采取</a:t>
            </a:r>
            <a:r>
              <a:rPr kumimoji="1" lang="zh-CN" altLang="en-US" dirty="0">
                <a:solidFill>
                  <a:srgbClr val="FF0000"/>
                </a:solidFill>
              </a:rPr>
              <a:t>反向</a:t>
            </a:r>
            <a:r>
              <a:rPr kumimoji="1" lang="zh-CN" altLang="en-US" dirty="0"/>
              <a:t>传播更换参数梯度。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9E86D60-432A-B7BF-6739-0D86126E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9553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EF982-55FA-426E-0038-48329BD1B98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671099" y="1489127"/>
            <a:ext cx="10032460" cy="238760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Quantum Vision Transformer</a:t>
            </a:r>
            <a:endParaRPr kumimoji="1" lang="zh-CN" altLang="en-US" dirty="0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EB71CE5A-C33F-2345-B260-47EF88C07DB4}"/>
              </a:ext>
            </a:extLst>
          </p:cNvPr>
          <p:cNvSpPr txBox="1">
            <a:spLocks/>
          </p:cNvSpPr>
          <p:nvPr/>
        </p:nvSpPr>
        <p:spPr>
          <a:xfrm>
            <a:off x="885726" y="1899902"/>
            <a:ext cx="10869038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3600" dirty="0"/>
              <a:t>parametrized quantum circuit for matrix-vector multiplication</a:t>
            </a:r>
            <a:endParaRPr kumimoji="1" lang="zh-CN" altLang="en-US" sz="360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3D11C-FD0C-D20E-C8D4-033EFC580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811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>
            <a:extLst>
              <a:ext uri="{FF2B5EF4-FFF2-40B4-BE49-F238E27FC236}">
                <a16:creationId xmlns:a16="http://schemas.microsoft.com/office/drawing/2014/main" id="{0A732D5A-A60D-877E-6770-85D770282C8F}"/>
              </a:ext>
            </a:extLst>
          </p:cNvPr>
          <p:cNvSpPr txBox="1"/>
          <p:nvPr/>
        </p:nvSpPr>
        <p:spPr>
          <a:xfrm>
            <a:off x="573932" y="409757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本质：如何处理含可训练权重参数的矩阵与向量乘法？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A4A6B79-070F-16B2-1878-4C7034D23F4C}"/>
                  </a:ext>
                </a:extLst>
              </p:cNvPr>
              <p:cNvSpPr txBox="1"/>
              <p:nvPr/>
            </p:nvSpPr>
            <p:spPr>
              <a:xfrm>
                <a:off x="6481438" y="2569386"/>
                <a:ext cx="2091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𝑊𝑥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0A4A6B79-070F-16B2-1878-4C7034D23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438" y="2569386"/>
                <a:ext cx="2091917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C8D9F1D-5FAA-C36B-AD69-4591C0526E60}"/>
                  </a:ext>
                </a:extLst>
              </p:cNvPr>
              <p:cNvSpPr txBox="1"/>
              <p:nvPr/>
            </p:nvSpPr>
            <p:spPr>
              <a:xfrm>
                <a:off x="6332241" y="3334877"/>
                <a:ext cx="2091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2C8D9F1D-5FAA-C36B-AD69-4591C0526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41" y="3334877"/>
                <a:ext cx="2091917" cy="369332"/>
              </a:xfrm>
              <a:prstGeom prst="rect">
                <a:avLst/>
              </a:prstGeom>
              <a:blipFill>
                <a:blip r:embed="rId3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组合 95">
            <a:extLst>
              <a:ext uri="{FF2B5EF4-FFF2-40B4-BE49-F238E27FC236}">
                <a16:creationId xmlns:a16="http://schemas.microsoft.com/office/drawing/2014/main" id="{D0EB3D6A-4A00-E64E-354D-3D56BDFDFC20}"/>
              </a:ext>
            </a:extLst>
          </p:cNvPr>
          <p:cNvGrpSpPr/>
          <p:nvPr/>
        </p:nvGrpSpPr>
        <p:grpSpPr>
          <a:xfrm>
            <a:off x="2865328" y="1312868"/>
            <a:ext cx="3911014" cy="3802851"/>
            <a:chOff x="3989793" y="795704"/>
            <a:chExt cx="3911014" cy="3802851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3635698-F868-02A1-C240-18D2645E712D}"/>
                </a:ext>
              </a:extLst>
            </p:cNvPr>
            <p:cNvGrpSpPr/>
            <p:nvPr/>
          </p:nvGrpSpPr>
          <p:grpSpPr>
            <a:xfrm>
              <a:off x="4701024" y="1131060"/>
              <a:ext cx="2518103" cy="3467495"/>
              <a:chOff x="1642596" y="583895"/>
              <a:chExt cx="2436271" cy="3781655"/>
            </a:xfrm>
          </p:grpSpPr>
          <p:sp>
            <p:nvSpPr>
              <p:cNvPr id="6" name="矩形: 圆角 20">
                <a:extLst>
                  <a:ext uri="{FF2B5EF4-FFF2-40B4-BE49-F238E27FC236}">
                    <a16:creationId xmlns:a16="http://schemas.microsoft.com/office/drawing/2014/main" id="{2FDFE683-5A77-E3F4-01DA-51C4CCECF523}"/>
                  </a:ext>
                </a:extLst>
              </p:cNvPr>
              <p:cNvSpPr/>
              <p:nvPr/>
            </p:nvSpPr>
            <p:spPr>
              <a:xfrm>
                <a:off x="1642596" y="583895"/>
                <a:ext cx="647700" cy="37816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D17FA9A4-3130-7247-4BFB-6EA00E98CE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72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0</a:t>
                </a:r>
                <a:endParaRPr kumimoji="1" lang="zh-CN" altLang="en-US" sz="1400" dirty="0"/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57A395A1-DC96-64F2-1C6E-28F5742B92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081647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1</a:t>
                </a:r>
                <a:endParaRPr kumimoji="1" lang="zh-CN" altLang="en-US" sz="1400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0F1A98A-9FDF-51D0-ECDF-6C58DC672C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44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2</a:t>
                </a:r>
                <a:endParaRPr kumimoji="1" lang="zh-CN" altLang="en-US" sz="1400" dirty="0"/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905981A-F310-7957-13FB-FB734E5BBC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80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3</a:t>
                </a:r>
                <a:endParaRPr kumimoji="1" lang="zh-CN" altLang="en-US" sz="1400" dirty="0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01512E51-1964-03A1-F414-F8E96F5E5B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16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4</a:t>
                </a:r>
                <a:endParaRPr kumimoji="1" lang="zh-CN" altLang="en-US" sz="1400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406D2E28-E938-4A28-8156-1ED6C9951A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52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5</a:t>
                </a:r>
                <a:endParaRPr kumimoji="1" lang="zh-CN" altLang="en-US" sz="1400" dirty="0"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AD372200-9E61-5303-D716-915BE2648EA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88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6</a:t>
                </a:r>
                <a:endParaRPr kumimoji="1" lang="zh-CN" altLang="en-US" sz="1400" dirty="0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BD9D3607-7573-8401-FF67-02C8E0B1D1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324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7</a:t>
                </a:r>
                <a:endParaRPr kumimoji="1" lang="zh-CN" altLang="en-US" sz="1400" dirty="0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D771D02C-0460-8555-4818-2A44857B61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360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8</a:t>
                </a:r>
                <a:endParaRPr kumimoji="1"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椭圆 15">
                    <a:extLst>
                      <a:ext uri="{FF2B5EF4-FFF2-40B4-BE49-F238E27FC236}">
                        <a16:creationId xmlns:a16="http://schemas.microsoft.com/office/drawing/2014/main" id="{E47B42F6-0CD0-F81E-BA54-2B1500EDD4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00000" y="3960000"/>
                    <a:ext cx="288000" cy="288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4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4C7DD389-8E34-39E9-A92D-5B7E8668BD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0000" y="3960000"/>
                    <a:ext cx="288000" cy="288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8151505D-484D-06CF-2810-3DB4B89CF8F8}"/>
                  </a:ext>
                </a:extLst>
              </p:cNvPr>
              <p:cNvGrpSpPr/>
              <p:nvPr/>
            </p:nvGrpSpPr>
            <p:grpSpPr>
              <a:xfrm>
                <a:off x="3431167" y="1403448"/>
                <a:ext cx="647700" cy="2249847"/>
                <a:chOff x="3420150" y="1179153"/>
                <a:chExt cx="647700" cy="2249847"/>
              </a:xfrm>
            </p:grpSpPr>
            <p:sp>
              <p:nvSpPr>
                <p:cNvPr id="83" name="矩形: 圆角 20">
                  <a:extLst>
                    <a:ext uri="{FF2B5EF4-FFF2-40B4-BE49-F238E27FC236}">
                      <a16:creationId xmlns:a16="http://schemas.microsoft.com/office/drawing/2014/main" id="{908B21DC-6D04-8F2A-27A8-905F1CDB622F}"/>
                    </a:ext>
                  </a:extLst>
                </p:cNvPr>
                <p:cNvSpPr/>
                <p:nvPr/>
              </p:nvSpPr>
              <p:spPr>
                <a:xfrm>
                  <a:off x="3420150" y="1179153"/>
                  <a:ext cx="647700" cy="224984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椭圆 83">
                  <a:extLst>
                    <a:ext uri="{FF2B5EF4-FFF2-40B4-BE49-F238E27FC236}">
                      <a16:creationId xmlns:a16="http://schemas.microsoft.com/office/drawing/2014/main" id="{342898BF-A0CB-9D1C-9747-EAB5D72D6B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26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0</a:t>
                  </a:r>
                  <a:endParaRPr kumimoji="1" lang="zh-CN" altLang="en-US" sz="1400" dirty="0"/>
                </a:p>
              </p:txBody>
            </p:sp>
            <p:sp>
              <p:nvSpPr>
                <p:cNvPr id="85" name="椭圆 84">
                  <a:extLst>
                    <a:ext uri="{FF2B5EF4-FFF2-40B4-BE49-F238E27FC236}">
                      <a16:creationId xmlns:a16="http://schemas.microsoft.com/office/drawing/2014/main" id="{2D070E7E-EB7D-BDDF-975F-77167850FB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62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1</a:t>
                  </a:r>
                  <a:endParaRPr kumimoji="1" lang="zh-CN" altLang="en-US" sz="1400" dirty="0"/>
                </a:p>
              </p:txBody>
            </p:sp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5DA111BA-0815-8FE2-356F-14ED4BCAE7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98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2</a:t>
                  </a:r>
                  <a:endParaRPr kumimoji="1" lang="zh-CN" altLang="en-US" sz="1400" dirty="0"/>
                </a:p>
              </p:txBody>
            </p:sp>
            <p:sp>
              <p:nvSpPr>
                <p:cNvPr id="87" name="椭圆 86">
                  <a:extLst>
                    <a:ext uri="{FF2B5EF4-FFF2-40B4-BE49-F238E27FC236}">
                      <a16:creationId xmlns:a16="http://schemas.microsoft.com/office/drawing/2014/main" id="{34CCB394-B2BE-2945-67F2-33E8B55871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234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3</a:t>
                  </a:r>
                  <a:endParaRPr kumimoji="1" lang="zh-CN" altLang="en-US" sz="1400" dirty="0"/>
                </a:p>
              </p:txBody>
            </p:sp>
            <p:sp>
              <p:nvSpPr>
                <p:cNvPr id="88" name="椭圆 87">
                  <a:extLst>
                    <a:ext uri="{FF2B5EF4-FFF2-40B4-BE49-F238E27FC236}">
                      <a16:creationId xmlns:a16="http://schemas.microsoft.com/office/drawing/2014/main" id="{8C187CBF-D5F6-5927-F220-3A46F6912A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270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4</a:t>
                  </a:r>
                  <a:endParaRPr kumimoji="1" lang="zh-CN" alt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椭圆 88">
                      <a:extLst>
                        <a:ext uri="{FF2B5EF4-FFF2-40B4-BE49-F238E27FC236}">
                          <a16:creationId xmlns:a16="http://schemas.microsoft.com/office/drawing/2014/main" id="{220B720A-925F-AA03-9653-6CE1EDA9591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00000" y="3060000"/>
                      <a:ext cx="288000" cy="288000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3">
                        <a:shade val="15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zh-CN" altLang="en-US" sz="1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86" name="椭圆 185">
                      <a:extLst>
                        <a:ext uri="{FF2B5EF4-FFF2-40B4-BE49-F238E27FC236}">
                          <a16:creationId xmlns:a16="http://schemas.microsoft.com/office/drawing/2014/main" id="{77D62987-B733-CBE7-E57E-8F9554B877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0000" y="3060000"/>
                      <a:ext cx="288000" cy="2880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8" name="直线连接符 17">
                <a:extLst>
                  <a:ext uri="{FF2B5EF4-FFF2-40B4-BE49-F238E27FC236}">
                    <a16:creationId xmlns:a16="http://schemas.microsoft.com/office/drawing/2014/main" id="{418BFE89-73C6-5190-91AE-05915BDD80E1}"/>
                  </a:ext>
                </a:extLst>
              </p:cNvPr>
              <p:cNvCxnSpPr>
                <a:stCxn id="7" idx="6"/>
                <a:endCxn id="84" idx="2"/>
              </p:cNvCxnSpPr>
              <p:nvPr/>
            </p:nvCxnSpPr>
            <p:spPr>
              <a:xfrm>
                <a:off x="2088000" y="864000"/>
                <a:ext cx="1523017" cy="7642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连接符 18">
                <a:extLst>
                  <a:ext uri="{FF2B5EF4-FFF2-40B4-BE49-F238E27FC236}">
                    <a16:creationId xmlns:a16="http://schemas.microsoft.com/office/drawing/2014/main" id="{E658C94E-1044-8B10-6455-C41F4CA73AD6}"/>
                  </a:ext>
                </a:extLst>
              </p:cNvPr>
              <p:cNvCxnSpPr>
                <a:cxnSpLocks/>
                <a:stCxn id="8" idx="6"/>
                <a:endCxn id="84" idx="2"/>
              </p:cNvCxnSpPr>
              <p:nvPr/>
            </p:nvCxnSpPr>
            <p:spPr>
              <a:xfrm>
                <a:off x="2088000" y="1225647"/>
                <a:ext cx="1523017" cy="4026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线连接符 19">
                <a:extLst>
                  <a:ext uri="{FF2B5EF4-FFF2-40B4-BE49-F238E27FC236}">
                    <a16:creationId xmlns:a16="http://schemas.microsoft.com/office/drawing/2014/main" id="{46AA18C3-4A76-56CB-3636-7E22CB7B1AEB}"/>
                  </a:ext>
                </a:extLst>
              </p:cNvPr>
              <p:cNvCxnSpPr>
                <a:cxnSpLocks/>
                <a:stCxn id="9" idx="6"/>
                <a:endCxn id="84" idx="2"/>
              </p:cNvCxnSpPr>
              <p:nvPr/>
            </p:nvCxnSpPr>
            <p:spPr>
              <a:xfrm>
                <a:off x="2088000" y="1584000"/>
                <a:ext cx="1523017" cy="442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线连接符 20">
                <a:extLst>
                  <a:ext uri="{FF2B5EF4-FFF2-40B4-BE49-F238E27FC236}">
                    <a16:creationId xmlns:a16="http://schemas.microsoft.com/office/drawing/2014/main" id="{DF8054F2-A33B-B3CD-47F2-601445AFB752}"/>
                  </a:ext>
                </a:extLst>
              </p:cNvPr>
              <p:cNvCxnSpPr>
                <a:cxnSpLocks/>
                <a:stCxn id="10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31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线连接符 21">
                <a:extLst>
                  <a:ext uri="{FF2B5EF4-FFF2-40B4-BE49-F238E27FC236}">
                    <a16:creationId xmlns:a16="http://schemas.microsoft.com/office/drawing/2014/main" id="{D184AE74-AA2B-F7E3-19B2-F9C4406141D6}"/>
                  </a:ext>
                </a:extLst>
              </p:cNvPr>
              <p:cNvCxnSpPr>
                <a:cxnSpLocks/>
                <a:stCxn id="11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67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线连接符 22">
                <a:extLst>
                  <a:ext uri="{FF2B5EF4-FFF2-40B4-BE49-F238E27FC236}">
                    <a16:creationId xmlns:a16="http://schemas.microsoft.com/office/drawing/2014/main" id="{1523ACC5-CC55-42FC-A8C5-50F62B342E05}"/>
                  </a:ext>
                </a:extLst>
              </p:cNvPr>
              <p:cNvCxnSpPr>
                <a:cxnSpLocks/>
                <a:stCxn id="12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103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线连接符 23">
                <a:extLst>
                  <a:ext uri="{FF2B5EF4-FFF2-40B4-BE49-F238E27FC236}">
                    <a16:creationId xmlns:a16="http://schemas.microsoft.com/office/drawing/2014/main" id="{187B315E-E629-0077-1AA0-7F1B08F03994}"/>
                  </a:ext>
                </a:extLst>
              </p:cNvPr>
              <p:cNvCxnSpPr>
                <a:cxnSpLocks/>
                <a:stCxn id="13" idx="6"/>
              </p:cNvCxnSpPr>
              <p:nvPr/>
            </p:nvCxnSpPr>
            <p:spPr>
              <a:xfrm flipV="1">
                <a:off x="2088000" y="1628295"/>
                <a:ext cx="1523017" cy="139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>
                <a:extLst>
                  <a:ext uri="{FF2B5EF4-FFF2-40B4-BE49-F238E27FC236}">
                    <a16:creationId xmlns:a16="http://schemas.microsoft.com/office/drawing/2014/main" id="{7FDE1A3E-1464-846E-A5EF-B9B4275E3BE1}"/>
                  </a:ext>
                </a:extLst>
              </p:cNvPr>
              <p:cNvCxnSpPr>
                <a:cxnSpLocks/>
                <a:stCxn id="14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175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5">
                <a:extLst>
                  <a:ext uri="{FF2B5EF4-FFF2-40B4-BE49-F238E27FC236}">
                    <a16:creationId xmlns:a16="http://schemas.microsoft.com/office/drawing/2014/main" id="{7DEF7E5D-D3DD-6122-1E5F-F81932220312}"/>
                  </a:ext>
                </a:extLst>
              </p:cNvPr>
              <p:cNvCxnSpPr>
                <a:cxnSpLocks/>
                <a:stCxn id="15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211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B40DEF4A-B537-6783-9730-AE364BF3E82E}"/>
                  </a:ext>
                </a:extLst>
              </p:cNvPr>
              <p:cNvCxnSpPr>
                <a:cxnSpLocks/>
                <a:stCxn id="16" idx="6"/>
                <a:endCxn id="84" idx="2"/>
              </p:cNvCxnSpPr>
              <p:nvPr/>
            </p:nvCxnSpPr>
            <p:spPr>
              <a:xfrm flipV="1">
                <a:off x="2088000" y="1628295"/>
                <a:ext cx="1523017" cy="247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6672BEC-F28E-B1E2-1888-B619E8DD8B8A}"/>
                  </a:ext>
                </a:extLst>
              </p:cNvPr>
              <p:cNvGrpSpPr/>
              <p:nvPr/>
            </p:nvGrpSpPr>
            <p:grpSpPr>
              <a:xfrm>
                <a:off x="2088000" y="864000"/>
                <a:ext cx="1523017" cy="3240000"/>
                <a:chOff x="2088000" y="864000"/>
                <a:chExt cx="1523017" cy="3240000"/>
              </a:xfrm>
            </p:grpSpPr>
            <p:cxnSp>
              <p:nvCxnSpPr>
                <p:cNvPr id="73" name="直线连接符 72">
                  <a:extLst>
                    <a:ext uri="{FF2B5EF4-FFF2-40B4-BE49-F238E27FC236}">
                      <a16:creationId xmlns:a16="http://schemas.microsoft.com/office/drawing/2014/main" id="{2A779A29-CA0A-3EAB-2F60-E167894D9D32}"/>
                    </a:ext>
                  </a:extLst>
                </p:cNvPr>
                <p:cNvCxnSpPr>
                  <a:cxnSpLocks/>
                  <a:endCxn id="85" idx="2"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线连接符 73">
                  <a:extLst>
                    <a:ext uri="{FF2B5EF4-FFF2-40B4-BE49-F238E27FC236}">
                      <a16:creationId xmlns:a16="http://schemas.microsoft.com/office/drawing/2014/main" id="{9DBC3C31-3E59-8B61-D9AB-01044B617C1C}"/>
                    </a:ext>
                  </a:extLst>
                </p:cNvPr>
                <p:cNvCxnSpPr>
                  <a:cxnSpLocks/>
                  <a:stCxn id="8" idx="6"/>
                  <a:endCxn id="85" idx="2"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连接符 74">
                  <a:extLst>
                    <a:ext uri="{FF2B5EF4-FFF2-40B4-BE49-F238E27FC236}">
                      <a16:creationId xmlns:a16="http://schemas.microsoft.com/office/drawing/2014/main" id="{848C93CB-95B4-AC99-BB47-9B5613542288}"/>
                    </a:ext>
                  </a:extLst>
                </p:cNvPr>
                <p:cNvCxnSpPr>
                  <a:cxnSpLocks/>
                  <a:endCxn id="85" idx="2"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连接符 75">
                  <a:extLst>
                    <a:ext uri="{FF2B5EF4-FFF2-40B4-BE49-F238E27FC236}">
                      <a16:creationId xmlns:a16="http://schemas.microsoft.com/office/drawing/2014/main" id="{1EBE5419-1538-9B74-0122-DDE562E97C53}"/>
                    </a:ext>
                  </a:extLst>
                </p:cNvPr>
                <p:cNvCxnSpPr>
                  <a:cxnSpLocks/>
                  <a:stCxn id="10" idx="6"/>
                  <a:endCxn id="85" idx="2"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线连接符 76">
                  <a:extLst>
                    <a:ext uri="{FF2B5EF4-FFF2-40B4-BE49-F238E27FC236}">
                      <a16:creationId xmlns:a16="http://schemas.microsoft.com/office/drawing/2014/main" id="{1FBD34FD-3442-7B26-6848-FBAAFAEE178F}"/>
                    </a:ext>
                  </a:extLst>
                </p:cNvPr>
                <p:cNvCxnSpPr>
                  <a:cxnSpLocks/>
                  <a:stCxn id="11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线连接符 77">
                  <a:extLst>
                    <a:ext uri="{FF2B5EF4-FFF2-40B4-BE49-F238E27FC236}">
                      <a16:creationId xmlns:a16="http://schemas.microsoft.com/office/drawing/2014/main" id="{9E8BCE8A-B4E9-EDED-67F7-B2728C756EF3}"/>
                    </a:ext>
                  </a:extLst>
                </p:cNvPr>
                <p:cNvCxnSpPr>
                  <a:cxnSpLocks/>
                  <a:stCxn id="12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线连接符 78">
                  <a:extLst>
                    <a:ext uri="{FF2B5EF4-FFF2-40B4-BE49-F238E27FC236}">
                      <a16:creationId xmlns:a16="http://schemas.microsoft.com/office/drawing/2014/main" id="{C889E6FE-3240-CC9D-E0E7-EDCAF7D83095}"/>
                    </a:ext>
                  </a:extLst>
                </p:cNvPr>
                <p:cNvCxnSpPr>
                  <a:cxnSpLocks/>
                  <a:stCxn id="13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线连接符 79">
                  <a:extLst>
                    <a:ext uri="{FF2B5EF4-FFF2-40B4-BE49-F238E27FC236}">
                      <a16:creationId xmlns:a16="http://schemas.microsoft.com/office/drawing/2014/main" id="{E4654DD6-4120-3770-4F09-B9F1FEB20543}"/>
                    </a:ext>
                  </a:extLst>
                </p:cNvPr>
                <p:cNvCxnSpPr>
                  <a:cxnSpLocks/>
                  <a:stCxn id="14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线连接符 80">
                  <a:extLst>
                    <a:ext uri="{FF2B5EF4-FFF2-40B4-BE49-F238E27FC236}">
                      <a16:creationId xmlns:a16="http://schemas.microsoft.com/office/drawing/2014/main" id="{29455B74-1646-871A-5C9F-87D1222BA440}"/>
                    </a:ext>
                  </a:extLst>
                </p:cNvPr>
                <p:cNvCxnSpPr>
                  <a:cxnSpLocks/>
                  <a:stCxn id="15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175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线连接符 81">
                  <a:extLst>
                    <a:ext uri="{FF2B5EF4-FFF2-40B4-BE49-F238E27FC236}">
                      <a16:creationId xmlns:a16="http://schemas.microsoft.com/office/drawing/2014/main" id="{7DBD7DE6-F6D7-444D-E688-1A1D7F36FFF7}"/>
                    </a:ext>
                  </a:extLst>
                </p:cNvPr>
                <p:cNvCxnSpPr>
                  <a:cxnSpLocks/>
                  <a:stCxn id="16" idx="6"/>
                  <a:endCxn id="85" idx="2"/>
                </p:cNvCxnSpPr>
                <p:nvPr/>
              </p:nvCxnSpPr>
              <p:spPr>
                <a:xfrm flipV="1">
                  <a:off x="2088000" y="1988295"/>
                  <a:ext cx="1523017" cy="21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8F746529-70A8-82E4-39BA-4DC26B18BFBC}"/>
                  </a:ext>
                </a:extLst>
              </p:cNvPr>
              <p:cNvGrpSpPr/>
              <p:nvPr/>
            </p:nvGrpSpPr>
            <p:grpSpPr>
              <a:xfrm>
                <a:off x="2087999" y="864000"/>
                <a:ext cx="1523017" cy="3241647"/>
                <a:chOff x="2088000" y="502353"/>
                <a:chExt cx="1523017" cy="3241647"/>
              </a:xfrm>
            </p:grpSpPr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AB5115E2-686B-A677-9334-3867199A6D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A4301E76-7BB9-DAAF-E056-0A2CF4158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B26D6D81-6F51-3181-9B01-AEF0D3D375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2988A941-66C0-5536-0F0A-89B011D58B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B3B62672-488C-3EC5-354F-8EC668DC3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线连接符 67">
                  <a:extLst>
                    <a:ext uri="{FF2B5EF4-FFF2-40B4-BE49-F238E27FC236}">
                      <a16:creationId xmlns:a16="http://schemas.microsoft.com/office/drawing/2014/main" id="{E8DCBE44-94A8-36D6-4282-F5B3F201AD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线连接符 68">
                  <a:extLst>
                    <a:ext uri="{FF2B5EF4-FFF2-40B4-BE49-F238E27FC236}">
                      <a16:creationId xmlns:a16="http://schemas.microsoft.com/office/drawing/2014/main" id="{CF6909D3-453F-3DB0-9CAA-89EC78C426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线连接符 69">
                  <a:extLst>
                    <a:ext uri="{FF2B5EF4-FFF2-40B4-BE49-F238E27FC236}">
                      <a16:creationId xmlns:a16="http://schemas.microsoft.com/office/drawing/2014/main" id="{E514F293-0526-4BB3-CE4A-C9163AEC16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线连接符 70">
                  <a:extLst>
                    <a:ext uri="{FF2B5EF4-FFF2-40B4-BE49-F238E27FC236}">
                      <a16:creationId xmlns:a16="http://schemas.microsoft.com/office/drawing/2014/main" id="{48E0A1F8-304E-992E-24E7-B92DA2E3E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75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线连接符 71">
                  <a:extLst>
                    <a:ext uri="{FF2B5EF4-FFF2-40B4-BE49-F238E27FC236}">
                      <a16:creationId xmlns:a16="http://schemas.microsoft.com/office/drawing/2014/main" id="{97694C4D-EB2C-827B-1E8B-16B8AC65CA01}"/>
                    </a:ext>
                  </a:extLst>
                </p:cNvPr>
                <p:cNvCxnSpPr>
                  <a:cxnSpLocks/>
                  <a:stCxn id="7" idx="6"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1B5C6C0E-5292-0A14-68BB-5F2795664F38}"/>
                  </a:ext>
                </a:extLst>
              </p:cNvPr>
              <p:cNvGrpSpPr/>
              <p:nvPr/>
            </p:nvGrpSpPr>
            <p:grpSpPr>
              <a:xfrm>
                <a:off x="2082388" y="864000"/>
                <a:ext cx="1555745" cy="3242338"/>
                <a:chOff x="2088000" y="141662"/>
                <a:chExt cx="1555745" cy="3242338"/>
              </a:xfrm>
            </p:grpSpPr>
            <p:cxnSp>
              <p:nvCxnSpPr>
                <p:cNvPr id="53" name="直线连接符 52">
                  <a:extLst>
                    <a:ext uri="{FF2B5EF4-FFF2-40B4-BE49-F238E27FC236}">
                      <a16:creationId xmlns:a16="http://schemas.microsoft.com/office/drawing/2014/main" id="{D12045FD-5FE4-02FE-3C55-EF8DCBB2D1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53">
                  <a:extLst>
                    <a:ext uri="{FF2B5EF4-FFF2-40B4-BE49-F238E27FC236}">
                      <a16:creationId xmlns:a16="http://schemas.microsoft.com/office/drawing/2014/main" id="{FDE5DEFD-ACF2-3C60-5652-5BF6FF820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>
                  <a:extLst>
                    <a:ext uri="{FF2B5EF4-FFF2-40B4-BE49-F238E27FC236}">
                      <a16:creationId xmlns:a16="http://schemas.microsoft.com/office/drawing/2014/main" id="{C82D422C-3084-5782-C0F5-364568835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符 55">
                  <a:extLst>
                    <a:ext uri="{FF2B5EF4-FFF2-40B4-BE49-F238E27FC236}">
                      <a16:creationId xmlns:a16="http://schemas.microsoft.com/office/drawing/2014/main" id="{A0AF541D-4915-CAE3-298E-12651A4D4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符 56">
                  <a:extLst>
                    <a:ext uri="{FF2B5EF4-FFF2-40B4-BE49-F238E27FC236}">
                      <a16:creationId xmlns:a16="http://schemas.microsoft.com/office/drawing/2014/main" id="{F138FF1F-AA39-5725-3B3F-3D13962C49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符 57">
                  <a:extLst>
                    <a:ext uri="{FF2B5EF4-FFF2-40B4-BE49-F238E27FC236}">
                      <a16:creationId xmlns:a16="http://schemas.microsoft.com/office/drawing/2014/main" id="{A83800D2-E3D8-8FC8-B668-468DDAF81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符 58">
                  <a:extLst>
                    <a:ext uri="{FF2B5EF4-FFF2-40B4-BE49-F238E27FC236}">
                      <a16:creationId xmlns:a16="http://schemas.microsoft.com/office/drawing/2014/main" id="{726C74AB-B13D-0BF2-F66A-472382FB6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线连接符 59">
                  <a:extLst>
                    <a:ext uri="{FF2B5EF4-FFF2-40B4-BE49-F238E27FC236}">
                      <a16:creationId xmlns:a16="http://schemas.microsoft.com/office/drawing/2014/main" id="{58382230-33A3-D8F1-C063-29ADB9FDB1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线连接符 60">
                  <a:extLst>
                    <a:ext uri="{FF2B5EF4-FFF2-40B4-BE49-F238E27FC236}">
                      <a16:creationId xmlns:a16="http://schemas.microsoft.com/office/drawing/2014/main" id="{663FC5AF-EB59-19E0-47D7-41235E194D8A}"/>
                    </a:ext>
                  </a:extLst>
                </p:cNvPr>
                <p:cNvCxnSpPr>
                  <a:cxnSpLocks/>
                  <a:stCxn id="7" idx="6"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线连接符 61">
                  <a:extLst>
                    <a:ext uri="{FF2B5EF4-FFF2-40B4-BE49-F238E27FC236}">
                      <a16:creationId xmlns:a16="http://schemas.microsoft.com/office/drawing/2014/main" id="{893AE7E1-841A-27C5-341A-54F9A9AF35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729" y="604414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C03F78FC-DDEC-D94F-9B2E-74209B6C7D22}"/>
                  </a:ext>
                </a:extLst>
              </p:cNvPr>
              <p:cNvGrpSpPr/>
              <p:nvPr/>
            </p:nvGrpSpPr>
            <p:grpSpPr>
              <a:xfrm>
                <a:off x="2088000" y="864000"/>
                <a:ext cx="1525821" cy="3248849"/>
                <a:chOff x="2085196" y="-224849"/>
                <a:chExt cx="1525821" cy="3248849"/>
              </a:xfrm>
            </p:grpSpPr>
            <p:cxnSp>
              <p:nvCxnSpPr>
                <p:cNvPr id="43" name="直线连接符 42">
                  <a:extLst>
                    <a:ext uri="{FF2B5EF4-FFF2-40B4-BE49-F238E27FC236}">
                      <a16:creationId xmlns:a16="http://schemas.microsoft.com/office/drawing/2014/main" id="{969FF44C-21FD-DD10-5B00-E4B342B33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线连接符 43">
                  <a:extLst>
                    <a:ext uri="{FF2B5EF4-FFF2-40B4-BE49-F238E27FC236}">
                      <a16:creationId xmlns:a16="http://schemas.microsoft.com/office/drawing/2014/main" id="{EAA2FCF1-3269-0B64-1363-065EAFCE0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线连接符 44">
                  <a:extLst>
                    <a:ext uri="{FF2B5EF4-FFF2-40B4-BE49-F238E27FC236}">
                      <a16:creationId xmlns:a16="http://schemas.microsoft.com/office/drawing/2014/main" id="{B79A5375-FFE6-18BB-1492-E1F9AEABC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线连接符 45">
                  <a:extLst>
                    <a:ext uri="{FF2B5EF4-FFF2-40B4-BE49-F238E27FC236}">
                      <a16:creationId xmlns:a16="http://schemas.microsoft.com/office/drawing/2014/main" id="{8A1F892E-9D13-1225-7A3A-E7481830E4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线连接符 46">
                  <a:extLst>
                    <a:ext uri="{FF2B5EF4-FFF2-40B4-BE49-F238E27FC236}">
                      <a16:creationId xmlns:a16="http://schemas.microsoft.com/office/drawing/2014/main" id="{2EA6D31B-2ECC-37A4-B583-E83FED7AF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线连接符 47">
                  <a:extLst>
                    <a:ext uri="{FF2B5EF4-FFF2-40B4-BE49-F238E27FC236}">
                      <a16:creationId xmlns:a16="http://schemas.microsoft.com/office/drawing/2014/main" id="{BAAD9AC7-B780-E7C0-DBC2-866754B21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线连接符 48">
                  <a:extLst>
                    <a:ext uri="{FF2B5EF4-FFF2-40B4-BE49-F238E27FC236}">
                      <a16:creationId xmlns:a16="http://schemas.microsoft.com/office/drawing/2014/main" id="{685E46AD-1584-E244-B80E-7BE9CCFD28CC}"/>
                    </a:ext>
                  </a:extLst>
                </p:cNvPr>
                <p:cNvCxnSpPr>
                  <a:cxnSpLocks/>
                  <a:endCxn id="88" idx="2"/>
                </p:cNvCxnSpPr>
                <p:nvPr/>
              </p:nvCxnSpPr>
              <p:spPr>
                <a:xfrm flipV="1">
                  <a:off x="2088000" y="1979446"/>
                  <a:ext cx="1520213" cy="104455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线连接符 49">
                  <a:extLst>
                    <a:ext uri="{FF2B5EF4-FFF2-40B4-BE49-F238E27FC236}">
                      <a16:creationId xmlns:a16="http://schemas.microsoft.com/office/drawing/2014/main" id="{59304B84-BC16-564B-7465-FBA225FC0637}"/>
                    </a:ext>
                  </a:extLst>
                </p:cNvPr>
                <p:cNvCxnSpPr>
                  <a:cxnSpLocks/>
                  <a:stCxn id="7" idx="6"/>
                </p:cNvCxnSpPr>
                <p:nvPr/>
              </p:nvCxnSpPr>
              <p:spPr>
                <a:xfrm>
                  <a:off x="2085196" y="-224849"/>
                  <a:ext cx="1525821" cy="221314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B51B0CC8-1647-0D7C-F8F2-A32818F681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线连接符 51">
                  <a:extLst>
                    <a:ext uri="{FF2B5EF4-FFF2-40B4-BE49-F238E27FC236}">
                      <a16:creationId xmlns:a16="http://schemas.microsoft.com/office/drawing/2014/main" id="{D09606B4-AA36-1377-6287-2835D3CE1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BE58CA5-1674-18E7-F241-79CBEFA70E94}"/>
                  </a:ext>
                </a:extLst>
              </p:cNvPr>
              <p:cNvGrpSpPr/>
              <p:nvPr/>
            </p:nvGrpSpPr>
            <p:grpSpPr>
              <a:xfrm>
                <a:off x="2083346" y="864000"/>
                <a:ext cx="1525821" cy="3247514"/>
                <a:chOff x="2085196" y="-583514"/>
                <a:chExt cx="1525821" cy="3247514"/>
              </a:xfrm>
            </p:grpSpPr>
            <p:cxnSp>
              <p:nvCxnSpPr>
                <p:cNvPr id="33" name="直线连接符 32">
                  <a:extLst>
                    <a:ext uri="{FF2B5EF4-FFF2-40B4-BE49-F238E27FC236}">
                      <a16:creationId xmlns:a16="http://schemas.microsoft.com/office/drawing/2014/main" id="{F7D1129B-FA1B-7268-1EBC-31185D933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线连接符 33">
                  <a:extLst>
                    <a:ext uri="{FF2B5EF4-FFF2-40B4-BE49-F238E27FC236}">
                      <a16:creationId xmlns:a16="http://schemas.microsoft.com/office/drawing/2014/main" id="{8D6769E6-E302-A266-68DD-46F473B4F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线连接符 34">
                  <a:extLst>
                    <a:ext uri="{FF2B5EF4-FFF2-40B4-BE49-F238E27FC236}">
                      <a16:creationId xmlns:a16="http://schemas.microsoft.com/office/drawing/2014/main" id="{EA9F5FBC-7ED0-DAB1-B45A-9F4B30301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线连接符 35">
                  <a:extLst>
                    <a:ext uri="{FF2B5EF4-FFF2-40B4-BE49-F238E27FC236}">
                      <a16:creationId xmlns:a16="http://schemas.microsoft.com/office/drawing/2014/main" id="{56681262-8B44-3A57-3C00-59C94E7A4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符 36">
                  <a:extLst>
                    <a:ext uri="{FF2B5EF4-FFF2-40B4-BE49-F238E27FC236}">
                      <a16:creationId xmlns:a16="http://schemas.microsoft.com/office/drawing/2014/main" id="{4EDBA1FE-6B19-46FD-4E03-34F89790CD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符 37">
                  <a:extLst>
                    <a:ext uri="{FF2B5EF4-FFF2-40B4-BE49-F238E27FC236}">
                      <a16:creationId xmlns:a16="http://schemas.microsoft.com/office/drawing/2014/main" id="{B0F30906-333E-EB6F-9B72-973F88DEB7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符 38">
                  <a:extLst>
                    <a:ext uri="{FF2B5EF4-FFF2-40B4-BE49-F238E27FC236}">
                      <a16:creationId xmlns:a16="http://schemas.microsoft.com/office/drawing/2014/main" id="{158A77E7-21C6-DC4D-6F24-7BD641D87917}"/>
                    </a:ext>
                  </a:extLst>
                </p:cNvPr>
                <p:cNvCxnSpPr>
                  <a:cxnSpLocks/>
                  <a:stCxn id="7" idx="6"/>
                </p:cNvCxnSpPr>
                <p:nvPr/>
              </p:nvCxnSpPr>
              <p:spPr>
                <a:xfrm>
                  <a:off x="2089850" y="-583514"/>
                  <a:ext cx="1518363" cy="256296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39">
                  <a:extLst>
                    <a:ext uri="{FF2B5EF4-FFF2-40B4-BE49-F238E27FC236}">
                      <a16:creationId xmlns:a16="http://schemas.microsoft.com/office/drawing/2014/main" id="{A7673CE7-9E8D-BED8-D3FF-82A5395CC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196" y="-224849"/>
                  <a:ext cx="1525821" cy="221314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符 40">
                  <a:extLst>
                    <a:ext uri="{FF2B5EF4-FFF2-40B4-BE49-F238E27FC236}">
                      <a16:creationId xmlns:a16="http://schemas.microsoft.com/office/drawing/2014/main" id="{326CB155-6AA5-2D67-2CF8-2A89AD3C80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符 41">
                  <a:extLst>
                    <a:ext uri="{FF2B5EF4-FFF2-40B4-BE49-F238E27FC236}">
                      <a16:creationId xmlns:a16="http://schemas.microsoft.com/office/drawing/2014/main" id="{E8AF9E45-9E58-4593-1CC5-FD5D246CA5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92319CD0-1639-A99E-5122-735B26C70E97}"/>
                    </a:ext>
                  </a:extLst>
                </p:cNvPr>
                <p:cNvSpPr txBox="1"/>
                <p:nvPr/>
              </p:nvSpPr>
              <p:spPr>
                <a:xfrm>
                  <a:off x="3989793" y="795704"/>
                  <a:ext cx="20919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3" name="文本框 92">
                  <a:extLst>
                    <a:ext uri="{FF2B5EF4-FFF2-40B4-BE49-F238E27FC236}">
                      <a16:creationId xmlns:a16="http://schemas.microsoft.com/office/drawing/2014/main" id="{92319CD0-1639-A99E-5122-735B26C70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9793" y="795704"/>
                  <a:ext cx="209191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57CE4343-992A-6439-5B2A-E064F3F7ECAD}"/>
                    </a:ext>
                  </a:extLst>
                </p:cNvPr>
                <p:cNvSpPr txBox="1"/>
                <p:nvPr/>
              </p:nvSpPr>
              <p:spPr>
                <a:xfrm>
                  <a:off x="4896716" y="1245562"/>
                  <a:ext cx="20919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57CE4343-992A-6439-5B2A-E064F3F7E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6716" y="1245562"/>
                  <a:ext cx="2091917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217C133-8ECD-1C71-5844-04523794DB37}"/>
                    </a:ext>
                  </a:extLst>
                </p:cNvPr>
                <p:cNvSpPr txBox="1"/>
                <p:nvPr/>
              </p:nvSpPr>
              <p:spPr>
                <a:xfrm>
                  <a:off x="5808890" y="1449464"/>
                  <a:ext cx="209191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CN" altLang="en-US" sz="2400" dirty="0"/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7217C133-8ECD-1C71-5844-04523794D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8890" y="1449464"/>
                  <a:ext cx="209191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001D55-ADBF-D620-9D2C-C1D35780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24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文本框 89">
            <a:extLst>
              <a:ext uri="{FF2B5EF4-FFF2-40B4-BE49-F238E27FC236}">
                <a16:creationId xmlns:a16="http://schemas.microsoft.com/office/drawing/2014/main" id="{0A732D5A-A60D-877E-6770-85D770282C8F}"/>
              </a:ext>
            </a:extLst>
          </p:cNvPr>
          <p:cNvSpPr txBox="1"/>
          <p:nvPr/>
        </p:nvSpPr>
        <p:spPr>
          <a:xfrm>
            <a:off x="371356" y="219510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数据编码：如何将经典数据编码量子态？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A001D55-ADBF-D620-9D2C-C1D35780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14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FF6E63-3269-76EA-956D-1373A6F02883}"/>
              </a:ext>
            </a:extLst>
          </p:cNvPr>
          <p:cNvSpPr txBox="1"/>
          <p:nvPr/>
        </p:nvSpPr>
        <p:spPr>
          <a:xfrm>
            <a:off x="1321008" y="1473465"/>
            <a:ext cx="1787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b="0" dirty="0"/>
              <a:t>角度编码</a:t>
            </a:r>
            <a:endParaRPr kumimoji="1" lang="en-US" altLang="zh-CN" sz="2000" b="0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11A1D2C-4475-0AB4-1F88-0EDF63F5E82B}"/>
              </a:ext>
            </a:extLst>
          </p:cNvPr>
          <p:cNvSpPr txBox="1"/>
          <p:nvPr/>
        </p:nvSpPr>
        <p:spPr>
          <a:xfrm>
            <a:off x="1321008" y="2754852"/>
            <a:ext cx="1787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振幅编码</a:t>
            </a:r>
            <a:endParaRPr kumimoji="1" lang="en-US" altLang="zh-CN" sz="2000" b="0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B9D2D825-5BF5-8863-3E7B-2A2AF15D6B28}"/>
              </a:ext>
            </a:extLst>
          </p:cNvPr>
          <p:cNvSpPr txBox="1"/>
          <p:nvPr/>
        </p:nvSpPr>
        <p:spPr>
          <a:xfrm>
            <a:off x="1321008" y="3994728"/>
            <a:ext cx="1787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dirty="0"/>
              <a:t>位编码</a:t>
            </a:r>
            <a:endParaRPr kumimoji="1" lang="en-US" altLang="zh-CN" sz="20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6BFADDE-83CF-3153-A97C-A83F810DFB67}"/>
                  </a:ext>
                </a:extLst>
              </p:cNvPr>
              <p:cNvSpPr txBox="1"/>
              <p:nvPr/>
            </p:nvSpPr>
            <p:spPr>
              <a:xfrm>
                <a:off x="1592064" y="3164211"/>
                <a:ext cx="1937775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kumimoji="1" lang="en-US" altLang="zh-CN" b="0" dirty="0"/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56BFADDE-83CF-3153-A97C-A83F810DF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64" y="3164211"/>
                <a:ext cx="1937775" cy="672492"/>
              </a:xfrm>
              <a:prstGeom prst="rect">
                <a:avLst/>
              </a:prstGeom>
              <a:blipFill>
                <a:blip r:embed="rId2"/>
                <a:stretch>
                  <a:fillRect l="-6536" t="-149057" r="-14379" b="-20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E45B1CD-BF7F-80B1-BDD9-0E16D4B0771A}"/>
                  </a:ext>
                </a:extLst>
              </p:cNvPr>
              <p:cNvSpPr txBox="1"/>
              <p:nvPr/>
            </p:nvSpPr>
            <p:spPr>
              <a:xfrm>
                <a:off x="3756726" y="3312113"/>
                <a:ext cx="64098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高效，在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𝜊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1" lang="en-US" altLang="zh-CN" sz="1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e>
                    </m:d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数据点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需要复杂线路制备量子态。</a:t>
                </a: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EE45B1CD-BF7F-80B1-BDD9-0E16D4B0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26" y="3312113"/>
                <a:ext cx="6409896" cy="338554"/>
              </a:xfrm>
              <a:prstGeom prst="rect">
                <a:avLst/>
              </a:prstGeom>
              <a:blipFill>
                <a:blip r:embed="rId3"/>
                <a:stretch>
                  <a:fillRect l="-395" t="-3571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4FF59C7-B62A-537B-1063-63AA756578E8}"/>
                  </a:ext>
                </a:extLst>
              </p:cNvPr>
              <p:cNvSpPr txBox="1"/>
              <p:nvPr/>
            </p:nvSpPr>
            <p:spPr>
              <a:xfrm>
                <a:off x="1592064" y="1918991"/>
                <a:ext cx="2294667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kumimoji="1" lang="en-US" altLang="zh-CN" b="0" dirty="0"/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4FF59C7-B62A-537B-1063-63AA75657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064" y="1918991"/>
                <a:ext cx="2294667" cy="672492"/>
              </a:xfrm>
              <a:prstGeom prst="rect">
                <a:avLst/>
              </a:prstGeom>
              <a:blipFill>
                <a:blip r:embed="rId4"/>
                <a:stretch>
                  <a:fillRect l="-5495" t="-146296" r="-12088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6C88678-2E31-6701-19AD-EAC79FDBA1E4}"/>
                  </a:ext>
                </a:extLst>
              </p:cNvPr>
              <p:cNvSpPr txBox="1"/>
              <p:nvPr/>
            </p:nvSpPr>
            <p:spPr>
              <a:xfrm>
                <a:off x="3955370" y="2035953"/>
                <a:ext cx="50836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量子线路制备简单，需要</a:t>
                </a:r>
                <a14:m>
                  <m:oMath xmlns:m="http://schemas.openxmlformats.org/officeDocument/2006/math"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𝜊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表示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zh-CN" altLang="en-US" sz="1600" i="1" smtClean="0">
                        <a:latin typeface="Cambria Math" panose="02040503050406030204" pitchFamily="18" charset="0"/>
                      </a:rPr>
                      <m:t>数据点</m:t>
                    </m:r>
                    <m:r>
                      <a:rPr kumimoji="1" lang="zh-CN" altLang="en-US" sz="1600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6C88678-2E31-6701-19AD-EAC79FDBA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0" y="2035953"/>
                <a:ext cx="5083699" cy="338554"/>
              </a:xfrm>
              <a:prstGeom prst="rect">
                <a:avLst/>
              </a:prstGeom>
              <a:blipFill>
                <a:blip r:embed="rId5"/>
                <a:stretch>
                  <a:fillRect l="-499"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56D86391-C189-5AAC-F258-30DE7F1B3E80}"/>
                  </a:ext>
                </a:extLst>
              </p:cNvPr>
              <p:cNvSpPr txBox="1"/>
              <p:nvPr/>
            </p:nvSpPr>
            <p:spPr>
              <a:xfrm>
                <a:off x="3756726" y="3999101"/>
                <a:ext cx="54861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使用量子比特的基态表示二进制数据，如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</m:d>
                    <m:r>
                      <a:rPr kumimoji="1" lang="zh-CN" altLang="en-US" sz="1600" i="1">
                        <a:latin typeface="Cambria Math" panose="02040503050406030204" pitchFamily="18" charset="0"/>
                      </a:rPr>
                      <m:t>表示</m:t>
                    </m:r>
                    <m:d>
                      <m:dPr>
                        <m:ctrlP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101</m:t>
                        </m:r>
                      </m:e>
                    </m:d>
                    <m:r>
                      <a:rPr kumimoji="1" lang="zh-CN" altLang="en-US" sz="1600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kumimoji="1"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56D86391-C189-5AAC-F258-30DE7F1B3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26" y="3999101"/>
                <a:ext cx="5486182" cy="338554"/>
              </a:xfrm>
              <a:prstGeom prst="rect">
                <a:avLst/>
              </a:prstGeom>
              <a:blipFill>
                <a:blip r:embed="rId6"/>
                <a:stretch>
                  <a:fillRect l="-462" t="-107143" b="-17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本框 103">
            <a:extLst>
              <a:ext uri="{FF2B5EF4-FFF2-40B4-BE49-F238E27FC236}">
                <a16:creationId xmlns:a16="http://schemas.microsoft.com/office/drawing/2014/main" id="{AFB951BE-BA7E-8769-9505-A5E287A7E7CA}"/>
              </a:ext>
            </a:extLst>
          </p:cNvPr>
          <p:cNvSpPr txBox="1"/>
          <p:nvPr/>
        </p:nvSpPr>
        <p:spPr>
          <a:xfrm>
            <a:off x="1321008" y="4926827"/>
            <a:ext cx="17879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zh-CN" altLang="en-US" sz="2000" b="0" dirty="0"/>
              <a:t>混合编码</a:t>
            </a:r>
            <a:endParaRPr kumimoji="1" lang="en-US" altLang="zh-CN" sz="2000" b="0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EF3C403-EA1B-A174-3CC7-42FBCAB081A4}"/>
              </a:ext>
            </a:extLst>
          </p:cNvPr>
          <p:cNvSpPr txBox="1"/>
          <p:nvPr/>
        </p:nvSpPr>
        <p:spPr>
          <a:xfrm>
            <a:off x="3756726" y="4926827"/>
            <a:ext cx="5480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结合以上方法的特征，保证编码效率和编码特征的平衡。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55B80C07-E6B8-69C6-DE45-5F687644A61D}"/>
                  </a:ext>
                </a:extLst>
              </p:cNvPr>
              <p:cNvSpPr txBox="1"/>
              <p:nvPr/>
            </p:nvSpPr>
            <p:spPr>
              <a:xfrm>
                <a:off x="2011888" y="975761"/>
                <a:ext cx="700003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sz="2000" dirty="0"/>
                  <a:t>经典数据</a:t>
                </a:r>
                <a14:m>
                  <m:oMath xmlns:m="http://schemas.openxmlformats.org/officeDocument/2006/math">
                    <m:r>
                      <a:rPr kumimoji="1" lang="zh-CN" altLang="en-US" sz="2000" b="1" i="1" dirty="0">
                        <a:latin typeface="Cambria Math" panose="02040503050406030204" pitchFamily="18" charset="0"/>
                      </a:rPr>
                      <m:t>编码</m:t>
                    </m:r>
                    <m:r>
                      <a:rPr kumimoji="1" lang="zh-CN" altLang="en-US" sz="2000" b="1" i="1" dirty="0" smtClean="0">
                        <a:latin typeface="Cambria Math" panose="02040503050406030204" pitchFamily="18" charset="0"/>
                      </a:rPr>
                      <m:t>到</m:t>
                    </m:r>
                    <m:r>
                      <a:rPr kumimoji="1" lang="zh-CN" altLang="en-US" sz="2000" b="1" i="1" dirty="0">
                        <a:latin typeface="Cambria Math" panose="02040503050406030204" pitchFamily="18" charset="0"/>
                      </a:rPr>
                      <m:t>量子态</m:t>
                    </m:r>
                    <m:r>
                      <a:rPr kumimoji="1" lang="zh-CN" altLang="en-US" sz="2000" b="1" i="1" dirty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55B80C07-E6B8-69C6-DE45-5F687644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888" y="975761"/>
                <a:ext cx="7000032" cy="307777"/>
              </a:xfrm>
              <a:prstGeom prst="rect">
                <a:avLst/>
              </a:prstGeom>
              <a:blipFill>
                <a:blip r:embed="rId7"/>
                <a:stretch>
                  <a:fillRect l="-2174" t="-23077" b="-4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049EE96E-7CAC-E2BD-7F44-8D70FCDB869C}"/>
                  </a:ext>
                </a:extLst>
              </p:cNvPr>
              <p:cNvSpPr txBox="1"/>
              <p:nvPr/>
            </p:nvSpPr>
            <p:spPr>
              <a:xfrm>
                <a:off x="7752184" y="945765"/>
                <a:ext cx="251947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sz="2000" dirty="0"/>
                  <a:t>初态</a:t>
                </a:r>
                <a14:m>
                  <m:oMath xmlns:m="http://schemas.openxmlformats.org/officeDocument/2006/math">
                    <m:r>
                      <a:rPr kumimoji="1" lang="zh-CN" altLang="en-US" sz="2000" b="0" i="1" dirty="0">
                        <a:latin typeface="Cambria Math" panose="02040503050406030204" pitchFamily="18" charset="0"/>
                      </a:rPr>
                      <m:t>制备</m:t>
                    </m:r>
                    <m:r>
                      <a:rPr kumimoji="1" lang="zh-CN" altLang="en-US" sz="2000" b="1" i="1" dirty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049EE96E-7CAC-E2BD-7F44-8D70FCDB8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945765"/>
                <a:ext cx="2519472" cy="307777"/>
              </a:xfrm>
              <a:prstGeom prst="rect">
                <a:avLst/>
              </a:prstGeom>
              <a:blipFill>
                <a:blip r:embed="rId8"/>
                <a:stretch>
                  <a:fillRect l="-6030" t="-24000" r="-503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文本框 108">
            <a:extLst>
              <a:ext uri="{FF2B5EF4-FFF2-40B4-BE49-F238E27FC236}">
                <a16:creationId xmlns:a16="http://schemas.microsoft.com/office/drawing/2014/main" id="{CCB7905C-611E-CAEA-4B50-70AA43C427E1}"/>
              </a:ext>
            </a:extLst>
          </p:cNvPr>
          <p:cNvSpPr txBox="1"/>
          <p:nvPr/>
        </p:nvSpPr>
        <p:spPr>
          <a:xfrm>
            <a:off x="0" y="6488668"/>
            <a:ext cx="953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﻿</a:t>
            </a:r>
            <a:r>
              <a:rPr lang="zh-CN" altLang="en-US" sz="1200" dirty="0">
                <a:solidFill>
                  <a:srgbClr val="777777"/>
                </a:solidFill>
                <a:latin typeface="Open Sans" panose="020F0502020204030204" pitchFamily="34" charset="0"/>
              </a:rPr>
              <a:t>Quantum convolutional neural network for classical data classification</a:t>
            </a:r>
            <a:r>
              <a:rPr lang="en-US" altLang="zh-CN" sz="1200" dirty="0">
                <a:solidFill>
                  <a:srgbClr val="777777"/>
                </a:solidFill>
                <a:latin typeface="Open Sans" panose="020F0502020204030204" pitchFamily="34" charset="0"/>
              </a:rPr>
              <a:t>, </a:t>
            </a:r>
            <a:r>
              <a:rPr lang="zh-CN" altLang="en-US" sz="1200" dirty="0">
                <a:solidFill>
                  <a:srgbClr val="777777"/>
                </a:solidFill>
                <a:latin typeface="Open Sans" panose="020F0502020204030204" pitchFamily="34" charset="0"/>
              </a:rPr>
              <a:t>Tak Hur </a:t>
            </a:r>
            <a:r>
              <a:rPr lang="en-US" altLang="zh-CN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et</a:t>
            </a:r>
            <a:r>
              <a:rPr lang="zh-CN" altLang="en-US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 </a:t>
            </a:r>
            <a:r>
              <a:rPr lang="en-US" altLang="zh-CN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al., </a:t>
            </a:r>
            <a:r>
              <a:rPr lang="en-US" altLang="zh-CN" sz="1200" dirty="0">
                <a:solidFill>
                  <a:srgbClr val="777777"/>
                </a:solidFill>
                <a:latin typeface="Open Sans" panose="020F0502020204030204" pitchFamily="34" charset="0"/>
              </a:rPr>
              <a:t>Quantum Machine Intelligence(2022) 4:3.</a:t>
            </a:r>
            <a:endParaRPr lang="zh-CN" altLang="en-US" sz="1200" dirty="0">
              <a:solidFill>
                <a:srgbClr val="777777"/>
              </a:solidFill>
              <a:latin typeface="Open Sans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4E60579-3933-5085-732D-BAAFCF4484D3}"/>
                  </a:ext>
                </a:extLst>
              </p:cNvPr>
              <p:cNvSpPr txBox="1"/>
              <p:nvPr/>
            </p:nvSpPr>
            <p:spPr>
              <a:xfrm>
                <a:off x="1483957" y="5578848"/>
                <a:ext cx="2402774" cy="672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br>
                  <a:rPr kumimoji="1" lang="en-US" altLang="zh-CN" b="0" dirty="0"/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34E60579-3933-5085-732D-BAAFCF448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957" y="5578848"/>
                <a:ext cx="2402774" cy="672492"/>
              </a:xfrm>
              <a:prstGeom prst="rect">
                <a:avLst/>
              </a:prstGeom>
              <a:blipFill>
                <a:blip r:embed="rId9"/>
                <a:stretch>
                  <a:fillRect l="-1047" t="-146296" r="-3141" b="-19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669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4954FE-20C8-5AD4-4AB8-256E08EB52E0}"/>
              </a:ext>
            </a:extLst>
          </p:cNvPr>
          <p:cNvSpPr txBox="1"/>
          <p:nvPr/>
        </p:nvSpPr>
        <p:spPr>
          <a:xfrm>
            <a:off x="573932" y="40975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方案一：含参数酉矩阵的纠缠线路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4F60D-E683-4750-7EAA-62399B08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1467E3-9E67-FAE9-B6E7-110F3C689239}"/>
                  </a:ext>
                </a:extLst>
              </p:cNvPr>
              <p:cNvSpPr txBox="1"/>
              <p:nvPr/>
            </p:nvSpPr>
            <p:spPr>
              <a:xfrm>
                <a:off x="3340349" y="455923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如何构建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1467E3-9E67-FAE9-B6E7-110F3C689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349" y="455923"/>
                <a:ext cx="6096000" cy="369332"/>
              </a:xfrm>
              <a:prstGeom prst="rect">
                <a:avLst/>
              </a:prstGeom>
              <a:blipFill>
                <a:blip r:embed="rId2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0573FC-B434-C537-36B9-5937C956B8E5}"/>
                  </a:ext>
                </a:extLst>
              </p:cNvPr>
              <p:cNvSpPr txBox="1"/>
              <p:nvPr/>
            </p:nvSpPr>
            <p:spPr>
              <a:xfrm>
                <a:off x="1865814" y="1044111"/>
                <a:ext cx="9692640" cy="54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kumimoji="1" lang="en-US" altLang="zh-CN" b="0" dirty="0"/>
                  <a:t>=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,        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kumimoji="1" lang="en-US" altLang="zh-CN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50573FC-B434-C537-36B9-5937C956B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814" y="1044111"/>
                <a:ext cx="9692640" cy="549959"/>
              </a:xfrm>
              <a:prstGeom prst="rect">
                <a:avLst/>
              </a:prstGeom>
              <a:blipFill>
                <a:blip r:embed="rId3"/>
                <a:stretch>
                  <a:fillRect l="-784" t="-2273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7FC80ABA-587D-0224-5C49-C7DD18FBE03E}"/>
              </a:ext>
            </a:extLst>
          </p:cNvPr>
          <p:cNvGrpSpPr/>
          <p:nvPr/>
        </p:nvGrpSpPr>
        <p:grpSpPr>
          <a:xfrm>
            <a:off x="1575280" y="2017143"/>
            <a:ext cx="9069071" cy="3469250"/>
            <a:chOff x="1561464" y="2223972"/>
            <a:chExt cx="9069071" cy="346925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93707A7-B239-CF27-8225-C110BDB5B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1464" y="2223972"/>
              <a:ext cx="9069071" cy="346925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B6DCC42-9367-872F-3D06-DD4F5E43C22C}"/>
                </a:ext>
              </a:extLst>
            </p:cNvPr>
            <p:cNvSpPr/>
            <p:nvPr/>
          </p:nvSpPr>
          <p:spPr>
            <a:xfrm>
              <a:off x="3080658" y="2264228"/>
              <a:ext cx="1937657" cy="1556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9644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4954FE-20C8-5AD4-4AB8-256E08EB52E0}"/>
              </a:ext>
            </a:extLst>
          </p:cNvPr>
          <p:cNvSpPr txBox="1"/>
          <p:nvPr/>
        </p:nvSpPr>
        <p:spPr>
          <a:xfrm>
            <a:off x="573932" y="40975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方案一：含参数酉矩阵的纠缠线路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D4F60D-E683-4750-7EAA-62399B08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54B06-80D8-A0EC-0E9D-9D863423A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90" y="1282967"/>
            <a:ext cx="9457025" cy="35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7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4954FE-20C8-5AD4-4AB8-256E08EB52E0}"/>
              </a:ext>
            </a:extLst>
          </p:cNvPr>
          <p:cNvSpPr txBox="1"/>
          <p:nvPr/>
        </p:nvSpPr>
        <p:spPr>
          <a:xfrm>
            <a:off x="573932" y="40975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方案一：含参数酉矩阵的纠缠线路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FCECA-3FEF-0FC4-9283-0733BF3E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17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2C2EEB-B680-1394-D7E8-C4F9083FE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907" y="1518195"/>
            <a:ext cx="9863073" cy="35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0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4BBA6F-4BE5-033F-463E-C11CA1BA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81" y="857151"/>
            <a:ext cx="8029211" cy="426348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F0C018B-77CE-A4BE-0F90-FE413800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-2516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Overview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7749A9-FB70-D191-9FFF-DE68DFD89BBB}"/>
              </a:ext>
            </a:extLst>
          </p:cNvPr>
          <p:cNvSpPr/>
          <p:nvPr/>
        </p:nvSpPr>
        <p:spPr>
          <a:xfrm>
            <a:off x="2265680" y="3332480"/>
            <a:ext cx="1188720" cy="1493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C424782-78D5-5297-756E-19C75F392BB4}"/>
              </a:ext>
            </a:extLst>
          </p:cNvPr>
          <p:cNvSpPr txBox="1"/>
          <p:nvPr/>
        </p:nvSpPr>
        <p:spPr>
          <a:xfrm>
            <a:off x="2414157" y="305663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432FF"/>
                </a:solidFill>
              </a:rPr>
              <a:t>Step 1</a:t>
            </a:r>
            <a:endParaRPr kumimoji="1" lang="zh-CN" altLang="en-US" sz="1400" dirty="0">
              <a:solidFill>
                <a:srgbClr val="0432FF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AEC1D5-2EE4-6690-F8B9-D34C39D1DE26}"/>
              </a:ext>
            </a:extLst>
          </p:cNvPr>
          <p:cNvSpPr txBox="1"/>
          <p:nvPr/>
        </p:nvSpPr>
        <p:spPr>
          <a:xfrm>
            <a:off x="4898926" y="226830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432FF"/>
                </a:solidFill>
              </a:rPr>
              <a:t>Step 2</a:t>
            </a:r>
            <a:endParaRPr kumimoji="1" lang="zh-CN" altLang="en-US" sz="1400" dirty="0">
              <a:solidFill>
                <a:srgbClr val="0432FF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2044C64-60B3-6A50-64BF-2295A33CE1B1}"/>
              </a:ext>
            </a:extLst>
          </p:cNvPr>
          <p:cNvSpPr txBox="1"/>
          <p:nvPr/>
        </p:nvSpPr>
        <p:spPr>
          <a:xfrm>
            <a:off x="2742202" y="110260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0432FF"/>
                </a:solidFill>
              </a:rPr>
              <a:t>Step 3</a:t>
            </a:r>
            <a:endParaRPr kumimoji="1" lang="zh-CN" altLang="en-US" sz="1400" dirty="0">
              <a:solidFill>
                <a:srgbClr val="0432FF"/>
              </a:solidFill>
            </a:endParaRPr>
          </a:p>
        </p:txBody>
      </p:sp>
      <p:sp>
        <p:nvSpPr>
          <p:cNvPr id="4" name="右箭头 3">
            <a:extLst>
              <a:ext uri="{FF2B5EF4-FFF2-40B4-BE49-F238E27FC236}">
                <a16:creationId xmlns:a16="http://schemas.microsoft.com/office/drawing/2014/main" id="{F2161879-FAE5-BCC3-724A-6E406C6FEE9E}"/>
              </a:ext>
            </a:extLst>
          </p:cNvPr>
          <p:cNvSpPr/>
          <p:nvPr/>
        </p:nvSpPr>
        <p:spPr>
          <a:xfrm>
            <a:off x="6944497" y="2588437"/>
            <a:ext cx="630194" cy="493134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1D7D12-DD13-4003-6B0C-D41B6266E461}"/>
              </a:ext>
            </a:extLst>
          </p:cNvPr>
          <p:cNvSpPr/>
          <p:nvPr/>
        </p:nvSpPr>
        <p:spPr>
          <a:xfrm>
            <a:off x="2225604" y="1378246"/>
            <a:ext cx="1802699" cy="13255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B59D51-1081-409E-CBA6-B77EB3B50300}"/>
              </a:ext>
            </a:extLst>
          </p:cNvPr>
          <p:cNvSpPr/>
          <p:nvPr/>
        </p:nvSpPr>
        <p:spPr>
          <a:xfrm>
            <a:off x="3417387" y="2588437"/>
            <a:ext cx="3527110" cy="616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CDA85CDD-FF30-04A6-2027-AA4069D5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9719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14954FE-20C8-5AD4-4AB8-256E08EB52E0}"/>
              </a:ext>
            </a:extLst>
          </p:cNvPr>
          <p:cNvSpPr txBox="1"/>
          <p:nvPr/>
        </p:nvSpPr>
        <p:spPr>
          <a:xfrm>
            <a:off x="573932" y="409757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方案一：含参数酉矩阵的纠缠线路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ECF99-7D4F-AAEA-E6CD-7F5F1A8B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829838-6B67-A768-C611-C67EF1B1A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72" y="1349103"/>
            <a:ext cx="7651308" cy="37642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98F10E-3A89-C553-DDD5-6E59C0BB485C}"/>
              </a:ext>
            </a:extLst>
          </p:cNvPr>
          <p:cNvSpPr txBox="1"/>
          <p:nvPr/>
        </p:nvSpPr>
        <p:spPr>
          <a:xfrm>
            <a:off x="1694372" y="5591064"/>
            <a:ext cx="641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ircuit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-block construction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classification: 13-15 and 18-19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746656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ECF99-7D4F-AAEA-E6CD-7F5F1A8B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7436E2-8366-8A87-A8A0-A00F960EFBC3}"/>
              </a:ext>
            </a:extLst>
          </p:cNvPr>
          <p:cNvSpPr txBox="1"/>
          <p:nvPr/>
        </p:nvSpPr>
        <p:spPr>
          <a:xfrm>
            <a:off x="470597" y="249990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含参数量子线路：如何评估？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EF06F91-F1B6-75FC-EBBA-99531FA8570E}"/>
              </a:ext>
            </a:extLst>
          </p:cNvPr>
          <p:cNvSpPr txBox="1"/>
          <p:nvPr/>
        </p:nvSpPr>
        <p:spPr>
          <a:xfrm>
            <a:off x="578813" y="1374891"/>
            <a:ext cx="105947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定义为一个量子线路生成纯态的能力，用在参数随机采样空间产生的量子态的密度矩阵与在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酉矩阵集合中随机采样的纯态的密度矩阵的空间距离来衡量；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36A5C7-50CD-08E9-C110-5CD0E656420B}"/>
              </a:ext>
            </a:extLst>
          </p:cNvPr>
          <p:cNvSpPr txBox="1"/>
          <p:nvPr/>
        </p:nvSpPr>
        <p:spPr>
          <a:xfrm>
            <a:off x="679293" y="3348998"/>
            <a:ext cx="6410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Entanglement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（纠缠度）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B92EB6-C794-5413-FBAB-AF91716D022D}"/>
                  </a:ext>
                </a:extLst>
              </p:cNvPr>
              <p:cNvSpPr txBox="1"/>
              <p:nvPr/>
            </p:nvSpPr>
            <p:spPr>
              <a:xfrm>
                <a:off x="1495762" y="2698581"/>
                <a:ext cx="660709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﻿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𝐸𝑥𝑝𝑟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zh-CN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𝑃𝑄𝐶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𝐻𝑎𝑎𝑟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B92EB6-C794-5413-FBAB-AF91716D0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62" y="2698581"/>
                <a:ext cx="6607096" cy="506870"/>
              </a:xfrm>
              <a:prstGeom prst="rect">
                <a:avLst/>
              </a:prstGeom>
              <a:blipFill>
                <a:blip r:embed="rId2"/>
                <a:stretch>
                  <a:fillRect l="-768" b="-7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E2CCC9D-AFED-7200-DA45-D62C78DA59BF}"/>
                  </a:ext>
                </a:extLst>
              </p:cNvPr>
              <p:cNvSpPr txBox="1"/>
              <p:nvPr/>
            </p:nvSpPr>
            <p:spPr>
              <a:xfrm>
                <a:off x="1495762" y="2057519"/>
                <a:ext cx="2173901" cy="468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﻿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en-US" altLang="zh-CN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E2CCC9D-AFED-7200-DA45-D62C78DA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762" y="2057519"/>
                <a:ext cx="2173901" cy="468526"/>
              </a:xfrm>
              <a:prstGeom prst="rect">
                <a:avLst/>
              </a:prstGeom>
              <a:blipFill>
                <a:blip r:embed="rId3"/>
                <a:stretch>
                  <a:fillRect l="-2326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7936F1-37FE-81EB-CAB9-A2105566D565}"/>
                  </a:ext>
                </a:extLst>
              </p:cNvPr>
              <p:cNvSpPr txBox="1"/>
              <p:nvPr/>
            </p:nvSpPr>
            <p:spPr>
              <a:xfrm>
                <a:off x="5688112" y="2712285"/>
                <a:ext cx="520662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𝐸𝑥𝑝𝑟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的值越小，说明含参数量子线路的表达能力越接近于 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𝐻𝑎𝑎𝑟</m:t>
                    </m:r>
                  </m:oMath>
                </a14:m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集合里的纯态。</a:t>
                </a: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77936F1-37FE-81EB-CAB9-A2105566D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112" y="2712285"/>
                <a:ext cx="5206629" cy="584775"/>
              </a:xfrm>
              <a:prstGeom prst="rect">
                <a:avLst/>
              </a:prstGeom>
              <a:blipFill>
                <a:blip r:embed="rId4"/>
                <a:stretch>
                  <a:fillRect l="-487" t="-2128" b="-10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008EA3-9EAD-95BF-D494-3AFCD5EC1F8F}"/>
                  </a:ext>
                </a:extLst>
              </p:cNvPr>
              <p:cNvSpPr txBox="1"/>
              <p:nvPr/>
            </p:nvSpPr>
            <p:spPr>
              <a:xfrm>
                <a:off x="1226740" y="3901548"/>
                <a:ext cx="34680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𝑀𝑒𝑦𝑒𝑟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𝑊𝑎𝑙𝑙𝑎𝑐h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" altLang="zh-CN" i="1" dirty="0" smtClean="0">
                          <a:latin typeface="Cambria Math" panose="02040503050406030204" pitchFamily="18" charset="0"/>
                        </a:rPr>
                        <m:t>𝑚𝑒𝑎𝑠𝑢𝑟𝑒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0008EA3-9EAD-95BF-D494-3AFCD5EC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740" y="3901548"/>
                <a:ext cx="346809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0231353-55C1-DABA-F717-42119CF0E13D}"/>
                  </a:ext>
                </a:extLst>
              </p:cNvPr>
              <p:cNvSpPr txBox="1"/>
              <p:nvPr/>
            </p:nvSpPr>
            <p:spPr>
              <a:xfrm>
                <a:off x="1398189" y="4357122"/>
                <a:ext cx="4146391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∈[0,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−1]</m:t>
                              </m:r>
                            </m:sub>
                            <m:sup/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0231353-55C1-DABA-F717-42119CF0E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189" y="4357122"/>
                <a:ext cx="4146391" cy="708399"/>
              </a:xfrm>
              <a:prstGeom prst="rect">
                <a:avLst/>
              </a:prstGeom>
              <a:blipFill>
                <a:blip r:embed="rId6"/>
                <a:stretch>
                  <a:fillRect t="-141071" b="-18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7A431B-C27C-7E1A-370F-7C1AF0733E04}"/>
                  </a:ext>
                </a:extLst>
              </p:cNvPr>
              <p:cNvSpPr txBox="1"/>
              <p:nvPr/>
            </p:nvSpPr>
            <p:spPr>
              <a:xfrm>
                <a:off x="919195" y="5386663"/>
                <a:ext cx="114564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m:rPr>
                        <m:nor/>
                      </m:rPr>
                      <a:rPr lang="zh-CN" altLang="en-US"/>
                      <m:t>表示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参数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下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m:rPr>
                        <m:nor/>
                      </m:rPr>
                      <a:rPr lang="zh-CN" altLang="en-US"/>
                      <m:t>对系统中的其他所有量子比特进行部分迹操作后得到的第</m:t>
                    </m:r>
                    <m:r>
                      <m:rPr>
                        <m:nor/>
                      </m:rPr>
                      <a:rPr lang="en" altLang="zh-CN"/>
                      <m:t>i</m:t>
                    </m:r>
                    <m:r>
                      <m:rPr>
                        <m:nor/>
                      </m:rPr>
                      <a:rPr lang="zh-CN" altLang="en-US"/>
                      <m:t>个量子比特的约化密度矩阵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97A431B-C27C-7E1A-370F-7C1AF073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95" y="5386663"/>
                <a:ext cx="11456454" cy="369332"/>
              </a:xfrm>
              <a:prstGeom prst="rect">
                <a:avLst/>
              </a:prstGeom>
              <a:blipFill>
                <a:blip r:embed="rId7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2C7B4F-EB24-1B7D-34D5-07166D9D66FB}"/>
                  </a:ext>
                </a:extLst>
              </p:cNvPr>
              <p:cNvSpPr txBox="1"/>
              <p:nvPr/>
            </p:nvSpPr>
            <p:spPr>
              <a:xfrm>
                <a:off x="679293" y="5999182"/>
                <a:ext cx="536062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纯态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：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kumimoji="1"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无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纠缠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；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最大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纠缠</m:t>
                      </m:r>
                      <m:r>
                        <a:rPr kumimoji="1" lang="zh-CN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。</m:t>
                      </m:r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322C7B4F-EB24-1B7D-34D5-07166D9D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3" y="5999182"/>
                <a:ext cx="5360620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F27EF56-C744-3D54-2BDC-4F39C7B4149C}"/>
              </a:ext>
            </a:extLst>
          </p:cNvPr>
          <p:cNvSpPr txBox="1"/>
          <p:nvPr/>
        </p:nvSpPr>
        <p:spPr>
          <a:xfrm>
            <a:off x="571810" y="858607"/>
            <a:ext cx="6188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Expressibility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（表达力）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016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E0D550-EA03-81C1-6723-F39D8304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00" y="776032"/>
            <a:ext cx="6620392" cy="310822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14954FE-20C8-5AD4-4AB8-256E08EB52E0}"/>
              </a:ext>
            </a:extLst>
          </p:cNvPr>
          <p:cNvSpPr txBox="1"/>
          <p:nvPr/>
        </p:nvSpPr>
        <p:spPr>
          <a:xfrm>
            <a:off x="540478" y="131230"/>
            <a:ext cx="392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/>
              <a:t>Expressibility&amp;Entanglement</a:t>
            </a:r>
            <a:endParaRPr kumimoji="1"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ECF99-7D4F-AAEA-E6CD-7F5F1A8B7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18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68C985-9CE1-13D8-C155-030DFF82BDBF}"/>
                  </a:ext>
                </a:extLst>
              </p:cNvPr>
              <p:cNvSpPr txBox="1"/>
              <p:nvPr/>
            </p:nvSpPr>
            <p:spPr>
              <a:xfrm>
                <a:off x="1080708" y="871422"/>
                <a:ext cx="10746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﻿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5768C985-9CE1-13D8-C155-030DFF82B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08" y="871422"/>
                <a:ext cx="1074666" cy="369332"/>
              </a:xfrm>
              <a:prstGeom prst="rect">
                <a:avLst/>
              </a:prstGeom>
              <a:blipFill>
                <a:blip r:embed="rId3"/>
                <a:stretch>
                  <a:fillRect l="-3488"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08D75D7-97C1-6B4B-21D7-7366ECCFA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00" y="3884261"/>
            <a:ext cx="7118350" cy="263671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3E0CB06-3D1F-2286-D508-39F14143D017}"/>
              </a:ext>
            </a:extLst>
          </p:cNvPr>
          <p:cNvSpPr txBox="1"/>
          <p:nvPr/>
        </p:nvSpPr>
        <p:spPr>
          <a:xfrm>
            <a:off x="8069791" y="1151354"/>
            <a:ext cx="3704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不同构型的量子电路的表达性与</a:t>
            </a:r>
            <a:endParaRPr kumimoji="1" lang="en-US" altLang="zh-CN" dirty="0"/>
          </a:p>
          <a:p>
            <a:r>
              <a:rPr kumimoji="1" lang="zh-CN" altLang="en-US" dirty="0"/>
              <a:t>     层数之间的关系；</a:t>
            </a:r>
            <a:endParaRPr kumimoji="1"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82AA68A-26C3-35F0-6A18-D5D6E8F34858}"/>
              </a:ext>
            </a:extLst>
          </p:cNvPr>
          <p:cNvSpPr txBox="1"/>
          <p:nvPr/>
        </p:nvSpPr>
        <p:spPr>
          <a:xfrm>
            <a:off x="8188350" y="4155904"/>
            <a:ext cx="406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zh-CN" altLang="en-US" dirty="0"/>
              <a:t>不同构型的量子电路的纠缠性与</a:t>
            </a:r>
            <a:endParaRPr kumimoji="1" lang="en-US" altLang="zh-CN" dirty="0"/>
          </a:p>
          <a:p>
            <a:r>
              <a:rPr kumimoji="1" lang="zh-CN" altLang="en-US" dirty="0"/>
              <a:t>    层数之间的关系；</a:t>
            </a:r>
            <a:endParaRPr kumimoji="1"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4706F0-A8AD-FD88-5D98-F5D62895CE30}"/>
              </a:ext>
            </a:extLst>
          </p:cNvPr>
          <p:cNvSpPr txBox="1"/>
          <p:nvPr/>
        </p:nvSpPr>
        <p:spPr>
          <a:xfrm>
            <a:off x="8438738" y="5433020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要把这方面的实现代码补齐！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>
                <a:highlight>
                  <a:srgbClr val="FFFF00"/>
                </a:highlight>
              </a:rPr>
              <a:t>输入：一个含参数的量子线路；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>
                <a:highlight>
                  <a:srgbClr val="FFFF00"/>
                </a:highlight>
              </a:rPr>
              <a:t>输出就是上图所示的两张图。</a:t>
            </a:r>
            <a:endParaRPr kumimoji="1" lang="en-US" altLang="zh-C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5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E43F740-9243-5637-F135-D94C32D4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97" y="1293892"/>
            <a:ext cx="3822700" cy="187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72FBD2-E993-3EB6-355A-A20D5DA015A9}"/>
              </a:ext>
            </a:extLst>
          </p:cNvPr>
          <p:cNvSpPr txBox="1"/>
          <p:nvPr/>
        </p:nvSpPr>
        <p:spPr>
          <a:xfrm>
            <a:off x="573932" y="409757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方案二：含参数正交酉矩阵的纠缠线路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4B5FDB-ABCA-E8DE-17A0-40A9CD679022}"/>
              </a:ext>
            </a:extLst>
          </p:cNvPr>
          <p:cNvSpPr txBox="1"/>
          <p:nvPr/>
        </p:nvSpPr>
        <p:spPr>
          <a:xfrm>
            <a:off x="249129" y="6448243"/>
            <a:ext cx="97373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0" u="none" strike="noStrike" dirty="0">
                <a:solidFill>
                  <a:srgbClr val="777777"/>
                </a:solidFill>
                <a:effectLst/>
                <a:latin typeface="Open Sans" panose="020F0502020204030204" pitchFamily="34" charset="0"/>
                <a:hlinkClick r:id="rId3"/>
              </a:rPr>
              <a:t>Quantum Methods for Neural Networks and Application to Medical Image Classification</a:t>
            </a:r>
            <a:r>
              <a:rPr lang="en" altLang="zh-CN" sz="1200" u="none" strike="noStrike" dirty="0">
                <a:solidFill>
                  <a:srgbClr val="333333"/>
                </a:solidFill>
                <a:latin typeface="Open Sans" panose="020F0502020204030204" pitchFamily="34" charset="0"/>
              </a:rPr>
              <a:t>, </a:t>
            </a:r>
            <a:r>
              <a:rPr lang="en" altLang="zh-CN" sz="1200" b="0" i="1" dirty="0">
                <a:solidFill>
                  <a:srgbClr val="777777"/>
                </a:solidFill>
                <a:effectLst/>
                <a:latin typeface="Open Sans" panose="020F0502020204030204" pitchFamily="34" charset="0"/>
              </a:rPr>
              <a:t>Jonas Landman, </a:t>
            </a:r>
            <a:r>
              <a:rPr lang="en" altLang="zh-CN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et al., </a:t>
            </a:r>
            <a:r>
              <a:rPr lang="en" altLang="zh-CN" sz="1200" b="0" i="0" u="none" strike="noStrike" dirty="0">
                <a:solidFill>
                  <a:srgbClr val="53257F"/>
                </a:solidFill>
                <a:effectLst/>
                <a:latin typeface="Open Sans" panose="020F0502020204030204" pitchFamily="34" charset="0"/>
                <a:hlinkClick r:id="rId4"/>
              </a:rPr>
              <a:t>Quantum 6, 881 (2022).</a:t>
            </a:r>
            <a:endParaRPr lang="en" altLang="zh-CN" sz="1200" b="0" i="0" dirty="0">
              <a:solidFill>
                <a:srgbClr val="777777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9BF40-0504-F981-5D79-EF4EAF4C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6A4E58C-B26E-E7FD-1EB8-0B6AD043AAC8}"/>
              </a:ext>
            </a:extLst>
          </p:cNvPr>
          <p:cNvSpPr txBox="1"/>
          <p:nvPr/>
        </p:nvSpPr>
        <p:spPr>
          <a:xfrm>
            <a:off x="680720" y="1168400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fSIM</a:t>
            </a:r>
            <a:r>
              <a:rPr kumimoji="1" lang="en-US" altLang="zh-CN" dirty="0"/>
              <a:t> Gate (﻿Reconfigurable Beam Splitter gate (RBS))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91976-4482-333E-3602-26005BA20077}"/>
              </a:ext>
            </a:extLst>
          </p:cNvPr>
          <p:cNvSpPr txBox="1"/>
          <p:nvPr/>
        </p:nvSpPr>
        <p:spPr>
          <a:xfrm>
            <a:off x="1873756" y="285223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线路可能的一种拆解方法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66FEF7-604F-B906-5477-61FA9F41EB65}"/>
              </a:ext>
            </a:extLst>
          </p:cNvPr>
          <p:cNvSpPr txBox="1"/>
          <p:nvPr/>
        </p:nvSpPr>
        <p:spPr>
          <a:xfrm>
            <a:off x="7825006" y="27583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</a:rPr>
              <a:t>矩阵表达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FD3239-459A-6CE5-842D-770B13EF1273}"/>
                  </a:ext>
                </a:extLst>
              </p:cNvPr>
              <p:cNvSpPr txBox="1"/>
              <p:nvPr/>
            </p:nvSpPr>
            <p:spPr>
              <a:xfrm>
                <a:off x="5902960" y="1774714"/>
                <a:ext cx="3865865" cy="1034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𝑅𝐵𝑆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FD3239-459A-6CE5-842D-770B13EF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960" y="1774714"/>
                <a:ext cx="3865865" cy="1034642"/>
              </a:xfrm>
              <a:prstGeom prst="rect">
                <a:avLst/>
              </a:prstGeom>
              <a:blipFill>
                <a:blip r:embed="rId5"/>
                <a:stretch>
                  <a:fillRect l="-656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9DBBBCB6-DCC3-8D7B-5E5A-5EE6F78F68A7}"/>
              </a:ext>
            </a:extLst>
          </p:cNvPr>
          <p:cNvSpPr txBox="1"/>
          <p:nvPr/>
        </p:nvSpPr>
        <p:spPr>
          <a:xfrm>
            <a:off x="765760" y="3427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操作效果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A94EE5-70AD-D590-C199-38DE05E28BD1}"/>
                  </a:ext>
                </a:extLst>
              </p:cNvPr>
              <p:cNvSpPr txBox="1"/>
              <p:nvPr/>
            </p:nvSpPr>
            <p:spPr>
              <a:xfrm>
                <a:off x="922323" y="3786046"/>
                <a:ext cx="4903201" cy="1390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|0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6A94EE5-70AD-D590-C199-38DE05E28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23" y="3786046"/>
                <a:ext cx="4903201" cy="1390573"/>
              </a:xfrm>
              <a:prstGeom prst="rect">
                <a:avLst/>
              </a:prstGeom>
              <a:blipFill>
                <a:blip r:embed="rId6"/>
                <a:stretch>
                  <a:fillRect t="-48182" r="-4393" b="-6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4ED80D-8511-CC74-811C-EC91716EC4E7}"/>
                  </a:ext>
                </a:extLst>
              </p:cNvPr>
              <p:cNvSpPr txBox="1"/>
              <p:nvPr/>
            </p:nvSpPr>
            <p:spPr>
              <a:xfrm>
                <a:off x="6096000" y="3767124"/>
                <a:ext cx="3845989" cy="1486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𝑐𝑜𝑠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|</m:t>
                                              </m:r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11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</m:t>
                                      </m:r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C4ED80D-8511-CC74-811C-EC91716EC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767124"/>
                <a:ext cx="3845989" cy="1486369"/>
              </a:xfrm>
              <a:prstGeom prst="rect">
                <a:avLst/>
              </a:prstGeom>
              <a:blipFill>
                <a:blip r:embed="rId7"/>
                <a:stretch>
                  <a:fillRect t="-41525" r="-10231" b="-6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D1C736-4FA0-6A3E-5D32-0D41B4CD2130}"/>
                  </a:ext>
                </a:extLst>
              </p:cNvPr>
              <p:cNvSpPr txBox="1"/>
              <p:nvPr/>
            </p:nvSpPr>
            <p:spPr>
              <a:xfrm>
                <a:off x="1097280" y="5611851"/>
                <a:ext cx="5801360" cy="5499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dirty="0"/>
                  <a:t>约定：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e>
                              </m:d>
                            </m:e>
                          </m:mr>
                        </m:m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FD1C736-4FA0-6A3E-5D32-0D41B4CD2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611851"/>
                <a:ext cx="5801360" cy="549959"/>
              </a:xfrm>
              <a:prstGeom prst="rect">
                <a:avLst/>
              </a:prstGeom>
              <a:blipFill>
                <a:blip r:embed="rId8"/>
                <a:stretch>
                  <a:fillRect l="-2402" t="-4545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A49C20-08A2-A4D5-5D97-15034300CAC3}"/>
                  </a:ext>
                </a:extLst>
              </p:cNvPr>
              <p:cNvSpPr txBox="1"/>
              <p:nvPr/>
            </p:nvSpPr>
            <p:spPr>
              <a:xfrm>
                <a:off x="5825524" y="5370580"/>
                <a:ext cx="6099348" cy="803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b="0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FA49C20-08A2-A4D5-5D97-15034300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524" y="5370580"/>
                <a:ext cx="6099348" cy="803105"/>
              </a:xfrm>
              <a:prstGeom prst="rect">
                <a:avLst/>
              </a:prstGeom>
              <a:blipFill>
                <a:blip r:embed="rId9"/>
                <a:stretch>
                  <a:fillRect t="-73846" b="-10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974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72FBD2-E993-3EB6-355A-A20D5DA015A9}"/>
              </a:ext>
            </a:extLst>
          </p:cNvPr>
          <p:cNvSpPr txBox="1"/>
          <p:nvPr/>
        </p:nvSpPr>
        <p:spPr>
          <a:xfrm>
            <a:off x="573932" y="409757"/>
            <a:ext cx="5599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方案二：含参数</a:t>
            </a:r>
            <a:r>
              <a:rPr kumimoji="1" lang="zh-CN" altLang="en-US" sz="2400" dirty="0">
                <a:solidFill>
                  <a:srgbClr val="C00000"/>
                </a:solidFill>
              </a:rPr>
              <a:t>正交</a:t>
            </a:r>
            <a:r>
              <a:rPr kumimoji="1" lang="zh-CN" altLang="en-US" sz="2400" dirty="0"/>
              <a:t>酉矩阵的纠缠线路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4B5FDB-ABCA-E8DE-17A0-40A9CD679022}"/>
              </a:ext>
            </a:extLst>
          </p:cNvPr>
          <p:cNvSpPr txBox="1"/>
          <p:nvPr/>
        </p:nvSpPr>
        <p:spPr>
          <a:xfrm>
            <a:off x="249129" y="6448243"/>
            <a:ext cx="97373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0" u="none" strike="noStrike" dirty="0">
                <a:solidFill>
                  <a:srgbClr val="777777"/>
                </a:solidFill>
                <a:effectLst/>
                <a:latin typeface="Open Sans" panose="020F0502020204030204" pitchFamily="34" charset="0"/>
                <a:hlinkClick r:id="rId2"/>
              </a:rPr>
              <a:t>Quantum Methods for Neural Networks and Application to Medical Image Classification</a:t>
            </a:r>
            <a:r>
              <a:rPr lang="en" altLang="zh-CN" sz="1200" u="none" strike="noStrike" dirty="0">
                <a:solidFill>
                  <a:srgbClr val="333333"/>
                </a:solidFill>
                <a:latin typeface="Open Sans" panose="020F0502020204030204" pitchFamily="34" charset="0"/>
              </a:rPr>
              <a:t>, </a:t>
            </a:r>
            <a:r>
              <a:rPr lang="en" altLang="zh-CN" sz="1200" b="0" i="1" dirty="0">
                <a:solidFill>
                  <a:srgbClr val="777777"/>
                </a:solidFill>
                <a:effectLst/>
                <a:latin typeface="Open Sans" panose="020F0502020204030204" pitchFamily="34" charset="0"/>
              </a:rPr>
              <a:t>Jonas Landman, </a:t>
            </a:r>
            <a:r>
              <a:rPr lang="en" altLang="zh-CN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et al., </a:t>
            </a:r>
            <a:r>
              <a:rPr lang="en" altLang="zh-CN" sz="1200" b="0" i="0" u="none" strike="noStrike" dirty="0">
                <a:solidFill>
                  <a:srgbClr val="53257F"/>
                </a:solidFill>
                <a:effectLst/>
                <a:latin typeface="Open Sans" panose="020F0502020204030204" pitchFamily="34" charset="0"/>
                <a:hlinkClick r:id="rId3"/>
              </a:rPr>
              <a:t>Quantum 6, 881 (2022).</a:t>
            </a:r>
            <a:endParaRPr lang="en" altLang="zh-CN" sz="1200" b="0" i="0" dirty="0">
              <a:solidFill>
                <a:srgbClr val="777777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9BF40-0504-F981-5D79-EF4EAF4C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4B3AEC-9F61-3AC1-C237-49422C076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70" y="1903361"/>
            <a:ext cx="7890910" cy="33291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D68CDB-4854-CD1F-BFEC-889A57C82135}"/>
              </a:ext>
            </a:extLst>
          </p:cNvPr>
          <p:cNvSpPr txBox="1"/>
          <p:nvPr/>
        </p:nvSpPr>
        <p:spPr>
          <a:xfrm>
            <a:off x="742365" y="1202725"/>
            <a:ext cx="334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经典数据编码：</a:t>
            </a:r>
            <a:r>
              <a:rPr kumimoji="1" lang="en-US" altLang="zh-CN" dirty="0"/>
              <a:t>unary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20A238-69A0-6C7A-F73A-8A0B9075E4D2}"/>
                  </a:ext>
                </a:extLst>
              </p:cNvPr>
              <p:cNvSpPr txBox="1"/>
              <p:nvPr/>
            </p:nvSpPr>
            <p:spPr>
              <a:xfrm>
                <a:off x="2256137" y="5482303"/>
                <a:ext cx="1799660" cy="614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20A238-69A0-6C7A-F73A-8A0B9075E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37" y="5482303"/>
                <a:ext cx="1799660" cy="614014"/>
              </a:xfrm>
              <a:prstGeom prst="rect">
                <a:avLst/>
              </a:prstGeom>
              <a:blipFill>
                <a:blip r:embed="rId5"/>
                <a:stretch>
                  <a:fillRect l="-4895" t="-52000" r="-11189" b="-7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8BAF0C9-19FA-B45D-5034-A057F890E73B}"/>
              </a:ext>
            </a:extLst>
          </p:cNvPr>
          <p:cNvSpPr txBox="1"/>
          <p:nvPr/>
        </p:nvSpPr>
        <p:spPr>
          <a:xfrm>
            <a:off x="3102779" y="1672749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0325A1-26FD-6F17-4586-9998C759B9A7}"/>
              </a:ext>
            </a:extLst>
          </p:cNvPr>
          <p:cNvSpPr txBox="1"/>
          <p:nvPr/>
        </p:nvSpPr>
        <p:spPr>
          <a:xfrm>
            <a:off x="5835650" y="1641397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6ED33F-939F-DF8B-7B2A-DACC96F565A2}"/>
              </a:ext>
            </a:extLst>
          </p:cNvPr>
          <p:cNvSpPr txBox="1"/>
          <p:nvPr/>
        </p:nvSpPr>
        <p:spPr>
          <a:xfrm>
            <a:off x="8568521" y="1672749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4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02D9F4A6-3BE1-35D6-A644-8AE26750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4" y="780068"/>
            <a:ext cx="2471982" cy="40202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72FBD2-E993-3EB6-355A-A20D5DA015A9}"/>
              </a:ext>
            </a:extLst>
          </p:cNvPr>
          <p:cNvSpPr txBox="1"/>
          <p:nvPr/>
        </p:nvSpPr>
        <p:spPr>
          <a:xfrm>
            <a:off x="417815" y="234101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一维数据的</a:t>
            </a:r>
            <a:r>
              <a:rPr kumimoji="1" lang="en-US" altLang="zh-CN" sz="2400" dirty="0" err="1"/>
              <a:t>fSIM</a:t>
            </a:r>
            <a:r>
              <a:rPr kumimoji="1" lang="zh-CN" altLang="en-US" sz="2400" dirty="0"/>
              <a:t>编码方式：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4B5FDB-ABCA-E8DE-17A0-40A9CD679022}"/>
              </a:ext>
            </a:extLst>
          </p:cNvPr>
          <p:cNvSpPr txBox="1"/>
          <p:nvPr/>
        </p:nvSpPr>
        <p:spPr>
          <a:xfrm>
            <a:off x="0" y="6572351"/>
            <a:ext cx="97373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b="0" u="none" strike="noStrike" dirty="0">
                <a:solidFill>
                  <a:srgbClr val="777777"/>
                </a:solidFill>
                <a:effectLst/>
                <a:latin typeface="Open Sans" panose="020F0502020204030204" pitchFamily="34" charset="0"/>
                <a:hlinkClick r:id="rId3"/>
              </a:rPr>
              <a:t>Quantum Methods for Neural Networks and Application to Medical Image Classification</a:t>
            </a:r>
            <a:r>
              <a:rPr lang="en" altLang="zh-CN" sz="1200" u="none" strike="noStrike" dirty="0">
                <a:solidFill>
                  <a:srgbClr val="333333"/>
                </a:solidFill>
                <a:latin typeface="Open Sans" panose="020F0502020204030204" pitchFamily="34" charset="0"/>
              </a:rPr>
              <a:t>, </a:t>
            </a:r>
            <a:r>
              <a:rPr lang="en" altLang="zh-CN" sz="1200" b="0" i="1" dirty="0">
                <a:solidFill>
                  <a:srgbClr val="777777"/>
                </a:solidFill>
                <a:effectLst/>
                <a:latin typeface="Open Sans" panose="020F0502020204030204" pitchFamily="34" charset="0"/>
              </a:rPr>
              <a:t>Jonas Landman, </a:t>
            </a:r>
            <a:r>
              <a:rPr lang="en" altLang="zh-CN" sz="1200" i="1" dirty="0">
                <a:solidFill>
                  <a:srgbClr val="777777"/>
                </a:solidFill>
                <a:latin typeface="Open Sans" panose="020F0502020204030204" pitchFamily="34" charset="0"/>
              </a:rPr>
              <a:t>et al., </a:t>
            </a:r>
            <a:r>
              <a:rPr lang="en" altLang="zh-CN" sz="1200" b="0" i="0" u="none" strike="noStrike" dirty="0">
                <a:solidFill>
                  <a:srgbClr val="53257F"/>
                </a:solidFill>
                <a:effectLst/>
                <a:latin typeface="Open Sans" panose="020F0502020204030204" pitchFamily="34" charset="0"/>
                <a:hlinkClick r:id="rId4"/>
              </a:rPr>
              <a:t>Quantum 6, 881 (2022).</a:t>
            </a:r>
            <a:endParaRPr lang="en" altLang="zh-CN" sz="1200" b="0" i="0" dirty="0">
              <a:solidFill>
                <a:srgbClr val="777777"/>
              </a:solidFill>
              <a:effectLst/>
              <a:latin typeface="Open Sans" panose="020F050202020403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A9BF40-0504-F981-5D79-EF4EAF4C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C5B8CA-5F70-4E87-0576-E42958F1506B}"/>
                  </a:ext>
                </a:extLst>
              </p:cNvPr>
              <p:cNvSpPr txBox="1"/>
              <p:nvPr/>
            </p:nvSpPr>
            <p:spPr>
              <a:xfrm>
                <a:off x="3285927" y="1073762"/>
                <a:ext cx="2375266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0: 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00000000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BC5B8CA-5F70-4E87-0576-E42958F15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927" y="1073762"/>
                <a:ext cx="2375266" cy="277064"/>
              </a:xfrm>
              <a:prstGeom prst="rect">
                <a:avLst/>
              </a:prstGeom>
              <a:blipFill>
                <a:blip r:embed="rId5"/>
                <a:stretch>
                  <a:fillRect l="-1064" t="-160870" r="-11702" b="-2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DAFE662-D451-8808-8DCE-356C3486119C}"/>
                  </a:ext>
                </a:extLst>
              </p:cNvPr>
              <p:cNvSpPr txBox="1"/>
              <p:nvPr/>
            </p:nvSpPr>
            <p:spPr>
              <a:xfrm>
                <a:off x="3285927" y="1463414"/>
                <a:ext cx="3346878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00000001</m:t>
                          </m:r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DAFE662-D451-8808-8DCE-356C34861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927" y="1463414"/>
                <a:ext cx="3346878" cy="277064"/>
              </a:xfrm>
              <a:prstGeom prst="rect">
                <a:avLst/>
              </a:prstGeom>
              <a:blipFill>
                <a:blip r:embed="rId6"/>
                <a:stretch>
                  <a:fillRect l="-755" t="-160870" r="-7925" b="-2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0D1CF3-F535-87D0-A3EA-89A01FE9921F}"/>
                  </a:ext>
                </a:extLst>
              </p:cNvPr>
              <p:cNvSpPr txBox="1"/>
              <p:nvPr/>
            </p:nvSpPr>
            <p:spPr>
              <a:xfrm>
                <a:off x="3010592" y="1876320"/>
                <a:ext cx="8641276" cy="312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0,4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  <m: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000</m:t>
                              </m:r>
                              <m:r>
                                <a:rPr kumimoji="1" lang="en-US" altLang="zh-CN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0D1CF3-F535-87D0-A3EA-89A01FE99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592" y="1876320"/>
                <a:ext cx="8641276" cy="312714"/>
              </a:xfrm>
              <a:prstGeom prst="rect">
                <a:avLst/>
              </a:prstGeom>
              <a:blipFill>
                <a:blip r:embed="rId7"/>
                <a:stretch>
                  <a:fillRect t="-134615" r="-441" b="-20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220112-99B1-C395-4A2A-1DA3626185DE}"/>
                  </a:ext>
                </a:extLst>
              </p:cNvPr>
              <p:cNvSpPr txBox="1"/>
              <p:nvPr/>
            </p:nvSpPr>
            <p:spPr>
              <a:xfrm>
                <a:off x="3292604" y="2347275"/>
                <a:ext cx="793967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3.1: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zh-CN" altLang="en-US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0,2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0000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0001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b="0" dirty="0"/>
                  <a:t>]</a:t>
                </a:r>
                <a:br>
                  <a:rPr kumimoji="1" lang="en-US" altLang="zh-CN" b="0" dirty="0"/>
                </a:br>
                <a:r>
                  <a:rPr kumimoji="1" lang="en-US" altLang="zh-CN" b="0" dirty="0"/>
                  <a:t>                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cos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|00000001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d>
                  </m:oMath>
                </a14:m>
                <a:r>
                  <a:rPr kumimoji="1" lang="en-US" altLang="zh-CN" b="0" dirty="0"/>
                  <a:t>-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0220112-99B1-C395-4A2A-1DA362618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604" y="2347275"/>
                <a:ext cx="7939674" cy="589649"/>
              </a:xfrm>
              <a:prstGeom prst="rect">
                <a:avLst/>
              </a:prstGeom>
              <a:blipFill>
                <a:blip r:embed="rId8"/>
                <a:stretch>
                  <a:fillRect l="-1118" t="-72917" r="-3195" b="-1104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A37552-DABB-B5AA-B818-7D54EBBADE47}"/>
                  </a:ext>
                </a:extLst>
              </p:cNvPr>
              <p:cNvSpPr txBox="1"/>
              <p:nvPr/>
            </p:nvSpPr>
            <p:spPr>
              <a:xfrm>
                <a:off x="3192666" y="2999850"/>
                <a:ext cx="7370929" cy="866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3.2: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4,6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|00000100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:r>
                  <a:rPr kumimoji="1"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5A37552-DABB-B5AA-B818-7D54EBBAD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666" y="2999850"/>
                <a:ext cx="7370929" cy="866648"/>
              </a:xfrm>
              <a:prstGeom prst="rect">
                <a:avLst/>
              </a:prstGeom>
              <a:blipFill>
                <a:blip r:embed="rId9"/>
                <a:stretch>
                  <a:fillRect l="-861" t="-50725" r="-2582" b="-44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4E442BA-C372-8691-DA81-7AD1BED067D0}"/>
                  </a:ext>
                </a:extLst>
              </p:cNvPr>
              <p:cNvSpPr txBox="1"/>
              <p:nvPr/>
            </p:nvSpPr>
            <p:spPr>
              <a:xfrm>
                <a:off x="6579150" y="112142"/>
                <a:ext cx="6099348" cy="803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b="0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4E442BA-C372-8691-DA81-7AD1BED06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50" y="112142"/>
                <a:ext cx="6099348" cy="803105"/>
              </a:xfrm>
              <a:prstGeom prst="rect">
                <a:avLst/>
              </a:prstGeom>
              <a:blipFill>
                <a:blip r:embed="rId10"/>
                <a:stretch>
                  <a:fillRect t="-75000" b="-10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5484E2-1EBE-7702-0E08-B8429DC93F7B}"/>
                  </a:ext>
                </a:extLst>
              </p:cNvPr>
              <p:cNvSpPr txBox="1"/>
              <p:nvPr/>
            </p:nvSpPr>
            <p:spPr>
              <a:xfrm>
                <a:off x="2445764" y="3621806"/>
                <a:ext cx="9025163" cy="866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4.1: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⁡)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|00000100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45484E2-1EBE-7702-0E08-B8429DC93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764" y="3621806"/>
                <a:ext cx="9025163" cy="866648"/>
              </a:xfrm>
              <a:prstGeom prst="rect">
                <a:avLst/>
              </a:prstGeom>
              <a:blipFill>
                <a:blip r:embed="rId11"/>
                <a:stretch>
                  <a:fillRect t="-50725" r="-2669" b="-44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35A272F-A075-DAE3-B206-5838AF88BC91}"/>
                  </a:ext>
                </a:extLst>
              </p:cNvPr>
              <p:cNvSpPr txBox="1"/>
              <p:nvPr/>
            </p:nvSpPr>
            <p:spPr>
              <a:xfrm>
                <a:off x="2953728" y="4412618"/>
                <a:ext cx="8868903" cy="11437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4.2: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cos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|00000100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|0000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35A272F-A075-DAE3-B206-5838AF88B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728" y="4412618"/>
                <a:ext cx="8868903" cy="1143711"/>
              </a:xfrm>
              <a:prstGeom prst="rect">
                <a:avLst/>
              </a:prstGeom>
              <a:blipFill>
                <a:blip r:embed="rId12"/>
                <a:stretch>
                  <a:fillRect l="-1288" t="-38462" b="-34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97844D5-E3C4-858D-F46E-329CF75341D5}"/>
                  </a:ext>
                </a:extLst>
              </p:cNvPr>
              <p:cNvSpPr txBox="1"/>
              <p:nvPr/>
            </p:nvSpPr>
            <p:spPr>
              <a:xfrm>
                <a:off x="3003124" y="5394586"/>
                <a:ext cx="9374489" cy="16976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4.3: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4,5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cos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𝑖𝑛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cos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|00000100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|0000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97844D5-E3C4-858D-F46E-329CF753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124" y="5394586"/>
                <a:ext cx="9374489" cy="1697644"/>
              </a:xfrm>
              <a:prstGeom prst="rect">
                <a:avLst/>
              </a:prstGeom>
              <a:blipFill>
                <a:blip r:embed="rId13"/>
                <a:stretch>
                  <a:fillRect l="-1218" t="-25926" r="-1083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1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C618B4-2E1F-FFE5-D39A-AB2AB26879C2}"/>
                  </a:ext>
                </a:extLst>
              </p:cNvPr>
              <p:cNvSpPr txBox="1"/>
              <p:nvPr/>
            </p:nvSpPr>
            <p:spPr>
              <a:xfrm>
                <a:off x="-589668" y="351503"/>
                <a:ext cx="6099348" cy="2909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|00000100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C618B4-2E1F-FFE5-D39A-AB2AB268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668" y="351503"/>
                <a:ext cx="6099348" cy="2909643"/>
              </a:xfrm>
              <a:prstGeom prst="rect">
                <a:avLst/>
              </a:prstGeom>
              <a:blipFill>
                <a:blip r:embed="rId3"/>
                <a:stretch>
                  <a:fillRect l="-416" t="-9565" b="-2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B4C8-7FD3-3AF7-49FF-10ECB75C02CE}"/>
                  </a:ext>
                </a:extLst>
              </p:cNvPr>
              <p:cNvSpPr txBox="1"/>
              <p:nvPr/>
            </p:nvSpPr>
            <p:spPr>
              <a:xfrm>
                <a:off x="4801009" y="811853"/>
                <a:ext cx="297209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B4C8-7FD3-3AF7-49FF-10ECB75C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9" y="811853"/>
                <a:ext cx="2972096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B127CE-C48B-21EE-B4EF-03941998FE89}"/>
              </a:ext>
            </a:extLst>
          </p:cNvPr>
          <p:cNvGrpSpPr/>
          <p:nvPr/>
        </p:nvGrpSpPr>
        <p:grpSpPr>
          <a:xfrm>
            <a:off x="8458498" y="969164"/>
            <a:ext cx="2972096" cy="996851"/>
            <a:chOff x="8458498" y="969164"/>
            <a:chExt cx="2972096" cy="996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981D2B-0389-4561-A6DB-A33DB51D854C}"/>
                    </a:ext>
                  </a:extLst>
                </p:cNvPr>
                <p:cNvSpPr txBox="1"/>
                <p:nvPr/>
              </p:nvSpPr>
              <p:spPr>
                <a:xfrm>
                  <a:off x="8458498" y="969164"/>
                  <a:ext cx="2731453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981D2B-0389-4561-A6DB-A33DB51D8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969164"/>
                  <a:ext cx="2731453" cy="281937"/>
                </a:xfrm>
                <a:prstGeom prst="rect">
                  <a:avLst/>
                </a:prstGeom>
                <a:blipFill>
                  <a:blip r:embed="rId5"/>
                  <a:stretch>
                    <a:fillRect t="-434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F2DCB32-DB50-0F8D-931C-72EA61D386B1}"/>
                    </a:ext>
                  </a:extLst>
                </p:cNvPr>
                <p:cNvSpPr txBox="1"/>
                <p:nvPr/>
              </p:nvSpPr>
              <p:spPr>
                <a:xfrm>
                  <a:off x="8458498" y="1288546"/>
                  <a:ext cx="2972096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F2DCB32-DB50-0F8D-931C-72EA61D3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1288546"/>
                  <a:ext cx="2972096" cy="281937"/>
                </a:xfrm>
                <a:prstGeom prst="rect">
                  <a:avLst/>
                </a:prstGeom>
                <a:blipFill>
                  <a:blip r:embed="rId6"/>
                  <a:stretch>
                    <a:fillRect l="-426" t="-4348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26D38BC-AD12-7624-50D1-EFA42551F5CD}"/>
                    </a:ext>
                  </a:extLst>
                </p:cNvPr>
                <p:cNvSpPr txBox="1"/>
                <p:nvPr/>
              </p:nvSpPr>
              <p:spPr>
                <a:xfrm>
                  <a:off x="8458498" y="1684078"/>
                  <a:ext cx="2816156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26D38BC-AD12-7624-50D1-EFA42551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1684078"/>
                  <a:ext cx="2816156" cy="281937"/>
                </a:xfrm>
                <a:prstGeom prst="rect">
                  <a:avLst/>
                </a:prstGeom>
                <a:blipFill>
                  <a:blip r:embed="rId7"/>
                  <a:stretch>
                    <a:fillRect t="-416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E1FA190-509A-7A50-C017-B6851AFDD124}"/>
                  </a:ext>
                </a:extLst>
              </p:cNvPr>
              <p:cNvSpPr txBox="1"/>
              <p:nvPr/>
            </p:nvSpPr>
            <p:spPr>
              <a:xfrm>
                <a:off x="991647" y="3470741"/>
                <a:ext cx="1969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E1FA190-509A-7A50-C017-B6851AFDD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47" y="3470741"/>
                <a:ext cx="1969514" cy="276999"/>
              </a:xfrm>
              <a:prstGeom prst="rect">
                <a:avLst/>
              </a:prstGeom>
              <a:blipFill>
                <a:blip r:embed="rId8"/>
                <a:stretch>
                  <a:fillRect l="-2564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90F346-AD4A-753B-3B27-935181425B3C}"/>
                  </a:ext>
                </a:extLst>
              </p:cNvPr>
              <p:cNvSpPr txBox="1"/>
              <p:nvPr/>
            </p:nvSpPr>
            <p:spPr>
              <a:xfrm>
                <a:off x="991647" y="3816366"/>
                <a:ext cx="17918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90F346-AD4A-753B-3B27-93518142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47" y="3816366"/>
                <a:ext cx="1791836" cy="276999"/>
              </a:xfrm>
              <a:prstGeom prst="rect">
                <a:avLst/>
              </a:prstGeom>
              <a:blipFill>
                <a:blip r:embed="rId9"/>
                <a:stretch>
                  <a:fillRect l="-140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4BF716-1F5F-665E-B796-1DDBF7C6ADBA}"/>
                  </a:ext>
                </a:extLst>
              </p:cNvPr>
              <p:cNvSpPr txBox="1"/>
              <p:nvPr/>
            </p:nvSpPr>
            <p:spPr>
              <a:xfrm>
                <a:off x="469411" y="4161991"/>
                <a:ext cx="3813717" cy="315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f>
                            <m:f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4BF716-1F5F-665E-B796-1DDBF7C6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1" y="4161991"/>
                <a:ext cx="3813717" cy="31583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FF34A0-BF86-52C4-579A-E6715CD53B72}"/>
                  </a:ext>
                </a:extLst>
              </p:cNvPr>
              <p:cNvSpPr txBox="1"/>
              <p:nvPr/>
            </p:nvSpPr>
            <p:spPr>
              <a:xfrm>
                <a:off x="4582748" y="3442863"/>
                <a:ext cx="6380715" cy="34207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f>
                            <m:f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400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Sup>
                                        <m:sSubSupPr>
                                          <m:ctrlP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400" b="0" i="0" smtClean="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kumimoji="1"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kumimoji="1"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kumimoji="1"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num>
                                        <m:den>
                                          <m:r>
                                            <a:rPr kumimoji="1"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func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br>
                  <a:rPr kumimoji="1" lang="en-US" altLang="zh-CN" sz="1400" b="0" i="1" dirty="0">
                    <a:latin typeface="Cambria Math" panose="02040503050406030204" pitchFamily="18" charset="0"/>
                  </a:rPr>
                </a:br>
                <a:endParaRPr kumimoji="1"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kumimoji="1" lang="en-US" altLang="zh-CN" sz="1400" b="0" dirty="0"/>
              </a:p>
              <a:p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FF34A0-BF86-52C4-579A-E6715CD53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48" y="3442863"/>
                <a:ext cx="6380715" cy="3420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94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C618B4-2E1F-FFE5-D39A-AB2AB26879C2}"/>
                  </a:ext>
                </a:extLst>
              </p:cNvPr>
              <p:cNvSpPr txBox="1"/>
              <p:nvPr/>
            </p:nvSpPr>
            <p:spPr>
              <a:xfrm>
                <a:off x="-589668" y="351503"/>
                <a:ext cx="6099348" cy="29096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	         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|00000100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𝑐𝑜𝑠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|00010000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00000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C618B4-2E1F-FFE5-D39A-AB2AB2687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9668" y="351503"/>
                <a:ext cx="6099348" cy="2909643"/>
              </a:xfrm>
              <a:prstGeom prst="rect">
                <a:avLst/>
              </a:prstGeom>
              <a:blipFill>
                <a:blip r:embed="rId3"/>
                <a:stretch>
                  <a:fillRect l="-416" t="-9565" b="-2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B4C8-7FD3-3AF7-49FF-10ECB75C02CE}"/>
                  </a:ext>
                </a:extLst>
              </p:cNvPr>
              <p:cNvSpPr txBox="1"/>
              <p:nvPr/>
            </p:nvSpPr>
            <p:spPr>
              <a:xfrm>
                <a:off x="4801009" y="811853"/>
                <a:ext cx="297209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sin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B4C8-7FD3-3AF7-49FF-10ECB75C0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9" y="811853"/>
                <a:ext cx="2972096" cy="2308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35B127CE-C48B-21EE-B4EF-03941998FE89}"/>
              </a:ext>
            </a:extLst>
          </p:cNvPr>
          <p:cNvGrpSpPr/>
          <p:nvPr/>
        </p:nvGrpSpPr>
        <p:grpSpPr>
          <a:xfrm>
            <a:off x="8458498" y="969164"/>
            <a:ext cx="2972096" cy="996851"/>
            <a:chOff x="8458498" y="969164"/>
            <a:chExt cx="2972096" cy="9968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981D2B-0389-4561-A6DB-A33DB51D854C}"/>
                    </a:ext>
                  </a:extLst>
                </p:cNvPr>
                <p:cNvSpPr txBox="1"/>
                <p:nvPr/>
              </p:nvSpPr>
              <p:spPr>
                <a:xfrm>
                  <a:off x="8458498" y="969164"/>
                  <a:ext cx="2731453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9D981D2B-0389-4561-A6DB-A33DB51D8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969164"/>
                  <a:ext cx="2731453" cy="281937"/>
                </a:xfrm>
                <a:prstGeom prst="rect">
                  <a:avLst/>
                </a:prstGeom>
                <a:blipFill>
                  <a:blip r:embed="rId5"/>
                  <a:stretch>
                    <a:fillRect t="-4348" b="-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F2DCB32-DB50-0F8D-931C-72EA61D386B1}"/>
                    </a:ext>
                  </a:extLst>
                </p:cNvPr>
                <p:cNvSpPr txBox="1"/>
                <p:nvPr/>
              </p:nvSpPr>
              <p:spPr>
                <a:xfrm>
                  <a:off x="8458498" y="1288546"/>
                  <a:ext cx="2972096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DF2DCB32-DB50-0F8D-931C-72EA61D38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1288546"/>
                  <a:ext cx="2972096" cy="281937"/>
                </a:xfrm>
                <a:prstGeom prst="rect">
                  <a:avLst/>
                </a:prstGeom>
                <a:blipFill>
                  <a:blip r:embed="rId6"/>
                  <a:stretch>
                    <a:fillRect l="-426" t="-4348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26D38BC-AD12-7624-50D1-EFA42551F5CD}"/>
                    </a:ext>
                  </a:extLst>
                </p:cNvPr>
                <p:cNvSpPr txBox="1"/>
                <p:nvPr/>
              </p:nvSpPr>
              <p:spPr>
                <a:xfrm>
                  <a:off x="8458498" y="1684078"/>
                  <a:ext cx="2816156" cy="2819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kumimoji="1" lang="en-US" altLang="zh-CN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26D38BC-AD12-7624-50D1-EFA42551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498" y="1684078"/>
                  <a:ext cx="2816156" cy="281937"/>
                </a:xfrm>
                <a:prstGeom prst="rect">
                  <a:avLst/>
                </a:prstGeom>
                <a:blipFill>
                  <a:blip r:embed="rId7"/>
                  <a:stretch>
                    <a:fillRect t="-4167" b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E1FA190-509A-7A50-C017-B6851AFDD124}"/>
                  </a:ext>
                </a:extLst>
              </p:cNvPr>
              <p:cNvSpPr txBox="1"/>
              <p:nvPr/>
            </p:nvSpPr>
            <p:spPr>
              <a:xfrm>
                <a:off x="991647" y="3470741"/>
                <a:ext cx="1726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E1FA190-509A-7A50-C017-B6851AFDD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47" y="3470741"/>
                <a:ext cx="1726114" cy="276999"/>
              </a:xfrm>
              <a:prstGeom prst="rect">
                <a:avLst/>
              </a:prstGeom>
              <a:blipFill>
                <a:blip r:embed="rId8"/>
                <a:stretch>
                  <a:fillRect l="-1460"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90F346-AD4A-753B-3B27-935181425B3C}"/>
                  </a:ext>
                </a:extLst>
              </p:cNvPr>
              <p:cNvSpPr txBox="1"/>
              <p:nvPr/>
            </p:nvSpPr>
            <p:spPr>
              <a:xfrm>
                <a:off x="991647" y="3816366"/>
                <a:ext cx="1591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390F346-AD4A-753B-3B27-93518142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47" y="3816366"/>
                <a:ext cx="1591013" cy="276999"/>
              </a:xfrm>
              <a:prstGeom prst="rect">
                <a:avLst/>
              </a:prstGeom>
              <a:blipFill>
                <a:blip r:embed="rId9"/>
                <a:stretch>
                  <a:fillRect t="-8696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4BF716-1F5F-665E-B796-1DDBF7C6ADBA}"/>
                  </a:ext>
                </a:extLst>
              </p:cNvPr>
              <p:cNvSpPr txBox="1"/>
              <p:nvPr/>
            </p:nvSpPr>
            <p:spPr>
              <a:xfrm>
                <a:off x="469411" y="4161991"/>
                <a:ext cx="3813717" cy="2275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  <m:sup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400" b="0" i="0" smtClean="0">
                          <a:latin typeface="Cambria Math" panose="02040503050406030204" pitchFamily="18" charset="0"/>
                        </a:rPr>
                        <m:t>arccos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A4BF716-1F5F-665E-B796-1DDBF7C6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11" y="4161991"/>
                <a:ext cx="3813717" cy="2275944"/>
              </a:xfrm>
              <a:prstGeom prst="rect">
                <a:avLst/>
              </a:prstGeom>
              <a:blipFill>
                <a:blip r:embed="rId10"/>
                <a:stretch>
                  <a:fillRect b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FF34A0-BF86-52C4-579A-E6715CD53B72}"/>
                  </a:ext>
                </a:extLst>
              </p:cNvPr>
              <p:cNvSpPr txBox="1"/>
              <p:nvPr/>
            </p:nvSpPr>
            <p:spPr>
              <a:xfrm>
                <a:off x="4582748" y="3442863"/>
                <a:ext cx="6380715" cy="290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cos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; </m:t>
                    </m:r>
                  </m:oMath>
                </a14:m>
                <a:br>
                  <a:rPr kumimoji="1" lang="en-US" altLang="zh-CN" sz="1400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1" lang="en-US" altLang="zh-CN" sz="1400" dirty="0"/>
                      <m:t> </m:t>
                    </m:r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br>
                  <a:rPr kumimoji="1" lang="en-US" altLang="zh-CN" sz="1400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r>
                  <a:rPr kumimoji="1" lang="en-US" altLang="zh-CN" sz="1400" b="0" dirty="0"/>
                  <a:t>+</a:t>
                </a:r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func>
                  </m:oMath>
                </a14:m>
                <a:br>
                  <a:rPr kumimoji="1" lang="en-US" altLang="zh-CN" sz="1400" b="0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400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400" b="0" dirty="0"/>
                  <a:t>=</a:t>
                </a:r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kumimoji="1" lang="en-US" altLang="zh-CN" sz="1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400">
                              <a:latin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kumimoji="1"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FFF34A0-BF86-52C4-579A-E6715CD53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748" y="3442863"/>
                <a:ext cx="6380715" cy="29047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277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E308CB-191B-9CF2-BE1F-F807539A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2" y="122662"/>
            <a:ext cx="2807370" cy="350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0E0045-138B-05BE-9F0D-49A602936E62}"/>
                  </a:ext>
                </a:extLst>
              </p:cNvPr>
              <p:cNvSpPr txBox="1"/>
              <p:nvPr/>
            </p:nvSpPr>
            <p:spPr>
              <a:xfrm>
                <a:off x="3531253" y="460445"/>
                <a:ext cx="2375266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0: |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 smtClean="0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00000000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E0E0045-138B-05BE-9F0D-49A602936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53" y="460445"/>
                <a:ext cx="2375266" cy="277064"/>
              </a:xfrm>
              <a:prstGeom prst="rect">
                <a:avLst/>
              </a:prstGeom>
              <a:blipFill>
                <a:blip r:embed="rId3"/>
                <a:stretch>
                  <a:fillRect l="-529" t="-160870" r="-11111" b="-2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70F3C1-C387-63C8-05CB-5FF0723838A3}"/>
                  </a:ext>
                </a:extLst>
              </p:cNvPr>
              <p:cNvSpPr txBox="1"/>
              <p:nvPr/>
            </p:nvSpPr>
            <p:spPr>
              <a:xfrm>
                <a:off x="3531253" y="850097"/>
                <a:ext cx="3346878" cy="277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00000001</m:t>
                          </m:r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E70F3C1-C387-63C8-05CB-5FF07238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53" y="850097"/>
                <a:ext cx="3346878" cy="277064"/>
              </a:xfrm>
              <a:prstGeom prst="rect">
                <a:avLst/>
              </a:prstGeom>
              <a:blipFill>
                <a:blip r:embed="rId4"/>
                <a:stretch>
                  <a:fillRect l="-377" t="-160870" r="-8302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92C820-5CC3-1033-9D50-9BBA1176B3C4}"/>
                  </a:ext>
                </a:extLst>
              </p:cNvPr>
              <p:cNvSpPr txBox="1"/>
              <p:nvPr/>
            </p:nvSpPr>
            <p:spPr>
              <a:xfrm>
                <a:off x="3375954" y="1276556"/>
                <a:ext cx="8094973" cy="312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0000000</m:t>
                          </m:r>
                          <m:r>
                            <a:rPr kumimoji="1"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00000001</m:t>
                          </m:r>
                        </m:e>
                      </m:d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00000010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092C820-5CC3-1033-9D50-9BBA1176B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954" y="1276556"/>
                <a:ext cx="8094973" cy="312714"/>
              </a:xfrm>
              <a:prstGeom prst="rect">
                <a:avLst/>
              </a:prstGeom>
              <a:blipFill>
                <a:blip r:embed="rId5"/>
                <a:stretch>
                  <a:fillRect t="-134615" r="-1252" b="-20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FDEFDF-F288-8459-CBF1-465583C9651B}"/>
                  </a:ext>
                </a:extLst>
              </p:cNvPr>
              <p:cNvSpPr txBox="1"/>
              <p:nvPr/>
            </p:nvSpPr>
            <p:spPr>
              <a:xfrm>
                <a:off x="3540951" y="1765140"/>
                <a:ext cx="89670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3: 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zh-CN" alt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zh-CN" altLang="en-US" i="1" smtClean="0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|00000001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0000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6FDEFDF-F288-8459-CBF1-465583C9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951" y="1765140"/>
                <a:ext cx="8967007" cy="312650"/>
              </a:xfrm>
              <a:prstGeom prst="rect">
                <a:avLst/>
              </a:prstGeom>
              <a:blipFill>
                <a:blip r:embed="rId6"/>
                <a:stretch>
                  <a:fillRect l="-849" t="-140000" r="-2970" b="-2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D7241D-ACF4-4665-0A3F-3D3E934F8F05}"/>
                  </a:ext>
                </a:extLst>
              </p:cNvPr>
              <p:cNvSpPr txBox="1"/>
              <p:nvPr/>
            </p:nvSpPr>
            <p:spPr>
              <a:xfrm>
                <a:off x="3201394" y="2287139"/>
                <a:ext cx="7316234" cy="5896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4: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1D7241D-ACF4-4665-0A3F-3D3E934F8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394" y="2287139"/>
                <a:ext cx="7316234" cy="589649"/>
              </a:xfrm>
              <a:prstGeom prst="rect">
                <a:avLst/>
              </a:prstGeom>
              <a:blipFill>
                <a:blip r:embed="rId7"/>
                <a:stretch>
                  <a:fillRect l="-1733" t="-76596" r="-3293" b="-11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FAD83A-BC7D-7F6B-AD90-E50F0689FDE5}"/>
                  </a:ext>
                </a:extLst>
              </p:cNvPr>
              <p:cNvSpPr txBox="1"/>
              <p:nvPr/>
            </p:nvSpPr>
            <p:spPr>
              <a:xfrm>
                <a:off x="2950421" y="3078361"/>
                <a:ext cx="7855420" cy="866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5: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1FAD83A-BC7D-7F6B-AD90-E50F0689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421" y="3078361"/>
                <a:ext cx="7855420" cy="866648"/>
              </a:xfrm>
              <a:prstGeom prst="rect">
                <a:avLst/>
              </a:prstGeom>
              <a:blipFill>
                <a:blip r:embed="rId8"/>
                <a:stretch>
                  <a:fillRect l="-1452" t="-50725" r="-3065" b="-76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2D1F31-6AC8-A3EB-35F5-32C42B57CA98}"/>
                  </a:ext>
                </a:extLst>
              </p:cNvPr>
              <p:cNvSpPr txBox="1"/>
              <p:nvPr/>
            </p:nvSpPr>
            <p:spPr>
              <a:xfrm>
                <a:off x="2481526" y="4057849"/>
                <a:ext cx="8755970" cy="1143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6: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4,5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                              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92D1F31-6AC8-A3EB-35F5-32C42B57C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26" y="4057849"/>
                <a:ext cx="8755970" cy="1143646"/>
              </a:xfrm>
              <a:prstGeom prst="rect">
                <a:avLst/>
              </a:prstGeom>
              <a:blipFill>
                <a:blip r:embed="rId9"/>
                <a:stretch>
                  <a:fillRect l="-1304" t="-38462" r="-1884" b="-58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68EB1B-B7FB-C233-B696-4AEBDC75AE6A}"/>
                  </a:ext>
                </a:extLst>
              </p:cNvPr>
              <p:cNvSpPr txBox="1"/>
              <p:nvPr/>
            </p:nvSpPr>
            <p:spPr>
              <a:xfrm>
                <a:off x="2481526" y="5296007"/>
                <a:ext cx="8755970" cy="1420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7: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zh-CN" altLang="en-US" i="1" smtClean="0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5,6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|00000001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</m:t>
                    </m:r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 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:r>
                  <a:rPr kumimoji="1" lang="en-US" altLang="zh-CN" dirty="0"/>
                  <a:t>                               </a:t>
                </a:r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                         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68EB1B-B7FB-C233-B696-4AEBDC75A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26" y="5296007"/>
                <a:ext cx="8755970" cy="1420645"/>
              </a:xfrm>
              <a:prstGeom prst="rect">
                <a:avLst/>
              </a:prstGeom>
              <a:blipFill>
                <a:blip r:embed="rId10"/>
                <a:stretch>
                  <a:fillRect l="-1304" t="-31250" r="-1884" b="-47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3541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F0D9DB-70F8-EA77-F1BB-9ABBBEB9E98C}"/>
                  </a:ext>
                </a:extLst>
              </p:cNvPr>
              <p:cNvSpPr txBox="1"/>
              <p:nvPr/>
            </p:nvSpPr>
            <p:spPr>
              <a:xfrm>
                <a:off x="570165" y="231067"/>
                <a:ext cx="5836721" cy="2829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den>
                      </m:f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|00000001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0000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|0000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</m:t>
                        </m:r>
                      </m:e>
                    </m:d>
                  </m:oMath>
                </a14:m>
                <a:endParaRPr kumimoji="1" lang="en-US" altLang="zh-CN" b="0" dirty="0"/>
              </a:p>
              <a:p>
                <a14:m>
                  <m:oMath xmlns:m="http://schemas.openxmlformats.org/officeDocument/2006/math">
                    <m:r>
                      <a:rPr kumimoji="1" lang="en-US" altLang="zh-CN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00000</m:t>
                        </m:r>
                      </m:e>
                    </m:d>
                  </m:oMath>
                </a14:m>
                <a:br>
                  <a:rPr kumimoji="1" lang="en-US" altLang="zh-CN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000000</m:t>
                        </m:r>
                      </m:e>
                    </m:d>
                  </m:oMath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6F0D9DB-70F8-EA77-F1BB-9ABBBEB9E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65" y="231067"/>
                <a:ext cx="5836721" cy="2829942"/>
              </a:xfrm>
              <a:prstGeom prst="rect">
                <a:avLst/>
              </a:prstGeom>
              <a:blipFill>
                <a:blip r:embed="rId2"/>
                <a:stretch>
                  <a:fillRect l="-3696" t="-11659" b="-23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3E61F0-36AF-7389-2004-C169BA3A5C86}"/>
                  </a:ext>
                </a:extLst>
              </p:cNvPr>
              <p:cNvSpPr txBox="1"/>
              <p:nvPr/>
            </p:nvSpPr>
            <p:spPr>
              <a:xfrm>
                <a:off x="6272969" y="614540"/>
                <a:ext cx="5071537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13E61F0-36AF-7389-2004-C169BA3A5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969" y="614540"/>
                <a:ext cx="5071537" cy="2308324"/>
              </a:xfrm>
              <a:prstGeom prst="rect">
                <a:avLst/>
              </a:prstGeom>
              <a:blipFill>
                <a:blip r:embed="rId3"/>
                <a:stretch>
                  <a:fillRect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2DB465-96A4-593B-51D2-0861C6D070DC}"/>
                  </a:ext>
                </a:extLst>
              </p:cNvPr>
              <p:cNvSpPr txBox="1"/>
              <p:nvPr/>
            </p:nvSpPr>
            <p:spPr>
              <a:xfrm>
                <a:off x="570165" y="3306337"/>
                <a:ext cx="9535742" cy="3242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latin typeface="Cambria Math" panose="02040503050406030204" pitchFamily="18" charset="0"/>
                          </a:rPr>
                          <m:t>arccos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kumimoji="1"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br>
                  <a:rPr kumimoji="1" lang="en-US" altLang="zh-CN" sz="12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sz="1200" dirty="0"/>
                                  <m:t> </m:t>
                                </m:r>
                                <m:sSub>
                                  <m:sSubPr>
                                    <m:ctrlPr>
                                      <a:rPr kumimoji="1" lang="en-US" altLang="zh-CN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sz="12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zh-CN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arccos</m:t>
                        </m:r>
                      </m:fName>
                      <m:e>
                        <m:d>
                          <m:dPr>
                            <m:ctrlP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kumimoji="1" lang="en-US" altLang="zh-CN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kumimoji="1"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Sup>
                                      <m:sSubSupPr>
                                        <m:ctrlPr>
                                          <a:rPr kumimoji="1"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1"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kumimoji="1" lang="en-US" altLang="zh-CN" sz="12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rad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zh-CN" sz="1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kumimoji="1"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Sup>
                              <m:sSubSup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rad>
                  </m:oMath>
                </a14:m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kumimoji="1" lang="en-US" altLang="zh-CN" sz="1200" i="1" dirty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kumimoji="1" lang="en-US" altLang="zh-CN" sz="1200" i="1" dirty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1200" i="1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rad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  <m:sup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/>
                            <m:t> </m:t>
                          </m:r>
                          <m:sSub>
                            <m:sSub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1" lang="en-US" altLang="zh-CN" sz="1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kumimoji="1" lang="en-US" altLang="zh-CN" sz="1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en-US" altLang="zh-CN" sz="1200" dirty="0"/>
              </a:p>
              <a:p>
                <a:endParaRPr lang="en-US" altLang="zh-C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1" lang="en-US" altLang="zh-CN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kumimoji="1" lang="en-US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CN" sz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arccos</m:t>
                          </m:r>
                        </m:fName>
                        <m:e>
                          <m:d>
                            <m:d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kumimoji="1" lang="en-US" altLang="zh-CN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l-GR" altLang="zh-CN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m:rPr>
                                      <m:sty m:val="p"/>
                                    </m:rPr>
                                    <a:rPr kumimoji="1" lang="en-US" altLang="zh-CN" sz="1200" i="1" dirty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a:rPr kumimoji="1" lang="en-US" altLang="zh-CN" sz="1200" i="1" dirty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  <m:sSub>
                                    <m:sSub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kumimoji="1" lang="en-US" altLang="zh-CN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kumimoji="1" lang="en-US" altLang="zh-CN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CN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1" lang="en-US" altLang="zh-CN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1" lang="en-US" altLang="zh-CN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f>
                                    <m:fPr>
                                      <m:ctrlPr>
                                        <a:rPr kumimoji="1" lang="en-US" altLang="zh-CN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kumimoji="1" lang="en-US" altLang="zh-CN" sz="12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kumimoji="1" lang="en-US" altLang="zh-CN" sz="1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kumimoji="1" lang="el-GR" altLang="zh-CN" sz="120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Σ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=0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</m:sSubSup>
                                          <m:sSubSup>
                                            <m:sSubSupPr>
                                              <m:ctrlP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1" lang="en-US" altLang="zh-CN" sz="12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≤6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kumimoji="1" lang="en-US" altLang="zh-CN" sz="1200" dirty="0"/>
              </a:p>
              <a:p>
                <a:r>
                  <a:rPr lang="zh-CN" altLang="en-US" sz="1200" dirty="0"/>
                  <a:t>对于最后一个角度，需要检查</a:t>
                </a:r>
                <a:r>
                  <a:rPr lang="en-US" altLang="zh-CN" sz="1200" dirty="0"/>
                  <a:t>sin</a:t>
                </a:r>
                <a:r>
                  <a:rPr lang="zh-CN" altLang="en-US" sz="1200" dirty="0"/>
                  <a:t>（</a:t>
                </a:r>
                <a:r>
                  <a:rPr kumimoji="1" lang="en-US" altLang="zh-CN" sz="1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dirty="0"/>
                  <a:t>）的符号，确定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200" dirty="0"/>
                  <a:t>的最终取值。</a:t>
                </a:r>
                <a:endParaRPr lang="en-US" altLang="zh-CN" sz="1200" dirty="0"/>
              </a:p>
              <a:p>
                <a14:m>
                  <m:oMath xmlns:m="http://schemas.openxmlformats.org/officeDocument/2006/math">
                    <m:r>
                      <a:rPr lang="en-US" altLang="zh-CN" sz="1200" b="0" i="1" smtClean="0">
                        <a:latin typeface="Cambria Math" panose="02040503050406030204" pitchFamily="18" charset="0"/>
                      </a:rPr>
                      <m:t>𝑠𝑖𝑛</m:t>
                    </m:r>
                  </m:oMath>
                </a14:m>
                <a:r>
                  <a:rPr kumimoji="1" lang="en-US" altLang="zh-CN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&gt;0, </m:t>
                    </m:r>
                    <m:sSub>
                      <m:sSubPr>
                        <m:ctrlPr>
                          <a:rPr kumimoji="1" lang="en-US" altLang="zh-CN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𝑎𝑟𝑐𝑐𝑜𝑠</m:t>
                    </m:r>
                  </m:oMath>
                </a14:m>
                <a:r>
                  <a:rPr kumimoji="1" lang="en-US" altLang="zh-CN" sz="1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f>
                          <m:f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kumimoji="1" lang="en-US" altLang="zh-CN" sz="1200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CN" sz="1200" i="1" dirty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1" lang="en-US" altLang="zh-CN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altLang="zh-CN" sz="1200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m:rPr>
                        <m:nor/>
                      </m:rPr>
                      <a:rPr kumimoji="1" lang="en-US" altLang="zh-CN" sz="1200" dirty="0"/>
                      <m:t> 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1200" i="1">
                        <a:latin typeface="Cambria Math" panose="02040503050406030204" pitchFamily="18" charset="0"/>
                      </a:rPr>
                      <m:t>0, 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1200" dirty="0"/>
                      <m:t>=</m:t>
                    </m:r>
                    <m:r>
                      <m:rPr>
                        <m:nor/>
                      </m:rPr>
                      <a:rPr lang="en-US" altLang="zh-CN" sz="1200" b="0" i="0" dirty="0" smtClean="0"/>
                      <m:t>2</m:t>
                    </m:r>
                    <m:r>
                      <m:rPr>
                        <m:sty m:val="p"/>
                      </m:rP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200" b="0" i="1" dirty="0" smtClean="0">
                        <a:latin typeface="Cambria Math" panose="02040503050406030204" pitchFamily="18" charset="0"/>
                      </a:rPr>
                      <m:t>𝑎𝑟𝑐𝑐𝑜𝑠</m:t>
                    </m:r>
                    <m:r>
                      <m:rPr>
                        <m:nor/>
                      </m:rPr>
                      <a:rPr kumimoji="1" lang="en-US" altLang="zh-CN" sz="1200" dirty="0"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f>
                          <m:fPr>
                            <m:ctrlPr>
                              <a:rPr kumimoji="1" lang="en-US" altLang="zh-CN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kumimoji="1" lang="el-GR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Π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m:rPr>
                                <m:sty m:val="p"/>
                              </m:rPr>
                              <a:rPr kumimoji="1" lang="en-US" altLang="zh-CN" sz="1200" i="1" dirty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kumimoji="1" lang="en-US" altLang="zh-CN" sz="1200" i="1" dirty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12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92DB465-96A4-593B-51D2-0861C6D07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65" y="3306337"/>
                <a:ext cx="9535742" cy="3242554"/>
              </a:xfrm>
              <a:prstGeom prst="rect">
                <a:avLst/>
              </a:prstGeom>
              <a:blipFill>
                <a:blip r:embed="rId4"/>
                <a:stretch>
                  <a:fillRect l="-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545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35FC3B0-16B4-2234-A474-90C8890B0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7" y="-153626"/>
            <a:ext cx="3017520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流程示意图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981542" y="885024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S1: </a:t>
            </a:r>
            <a:r>
              <a:rPr kumimoji="1" lang="zh-CN" altLang="en-US" dirty="0"/>
              <a:t>图像 </a:t>
            </a:r>
            <a:r>
              <a:rPr kumimoji="1" lang="en-US" altLang="zh-CN" dirty="0"/>
              <a:t>patch</a:t>
            </a:r>
            <a:r>
              <a:rPr kumimoji="1" lang="zh-CN" altLang="en-US" dirty="0"/>
              <a:t> 处理，线性连接层投影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465C11-8212-3E74-93ED-2F743F0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157" y="92709"/>
            <a:ext cx="2106247" cy="2037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C447C5-D288-42F7-6860-83CF2F58F878}"/>
                  </a:ext>
                </a:extLst>
              </p:cNvPr>
              <p:cNvSpPr txBox="1"/>
              <p:nvPr/>
            </p:nvSpPr>
            <p:spPr>
              <a:xfrm>
                <a:off x="1094695" y="2142516"/>
                <a:ext cx="10488076" cy="125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/>
                  <a:t>将图片大小为通道为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𝑟𝑔𝑏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CN" altLang="en-US" dirty="0"/>
                  <a:t>的图片进行</a:t>
                </a:r>
                <a:r>
                  <a:rPr kumimoji="1" lang="en-US" altLang="zh-CN" dirty="0"/>
                  <a:t>patch</a:t>
                </a:r>
                <a:r>
                  <a:rPr kumimoji="1" lang="zh-CN" altLang="en-US" dirty="0"/>
                  <a:t>分割，形成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个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𝑟𝑔𝑏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大小的子图片。</a:t>
                </a:r>
                <a:endParaRPr kumimoji="1" lang="en-US" altLang="zh-CN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/>
                  <a:t>将每个长度为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𝑟𝑔𝑏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/>
                  <a:t>的子图片，进行线性拉长一维的向量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  <m:t>𝑟𝑔𝑏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r>
                  <a:rPr kumimoji="1" lang="zh-CN" altLang="en-US" dirty="0"/>
                  <a:t>，进行线性连接层变换成一个长度为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的一维输入向量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C447C5-D288-42F7-6860-83CF2F58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695" y="2142516"/>
                <a:ext cx="10488076" cy="1250214"/>
              </a:xfrm>
              <a:prstGeom prst="rect">
                <a:avLst/>
              </a:prstGeom>
              <a:blipFill>
                <a:blip r:embed="rId3"/>
                <a:stretch>
                  <a:fillRect l="-363" b="-7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308A4813-898E-F499-CA0E-6F970E44307C}"/>
              </a:ext>
            </a:extLst>
          </p:cNvPr>
          <p:cNvGrpSpPr/>
          <p:nvPr/>
        </p:nvGrpSpPr>
        <p:grpSpPr>
          <a:xfrm>
            <a:off x="1331927" y="3392730"/>
            <a:ext cx="4110035" cy="3229832"/>
            <a:chOff x="2228698" y="3628168"/>
            <a:chExt cx="4110035" cy="3229832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520A155-6B11-3D39-CEDB-15B3A3BF3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8698" y="4336341"/>
              <a:ext cx="969202" cy="861513"/>
            </a:xfrm>
            <a:prstGeom prst="rect">
              <a:avLst/>
            </a:prstGeom>
          </p:spPr>
        </p:pic>
        <p:sp>
          <p:nvSpPr>
            <p:cNvPr id="97" name="右箭头 96">
              <a:extLst>
                <a:ext uri="{FF2B5EF4-FFF2-40B4-BE49-F238E27FC236}">
                  <a16:creationId xmlns:a16="http://schemas.microsoft.com/office/drawing/2014/main" id="{830F64C3-E46F-4AEF-4B5B-A5F0C6494EE1}"/>
                </a:ext>
              </a:extLst>
            </p:cNvPr>
            <p:cNvSpPr/>
            <p:nvPr/>
          </p:nvSpPr>
          <p:spPr>
            <a:xfrm>
              <a:off x="3282587" y="4518872"/>
              <a:ext cx="500978" cy="48463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683F6B21-8B96-7E58-F92B-6ACB35D163F2}"/>
                </a:ext>
              </a:extLst>
            </p:cNvPr>
            <p:cNvGrpSpPr/>
            <p:nvPr/>
          </p:nvGrpSpPr>
          <p:grpSpPr>
            <a:xfrm>
              <a:off x="3919461" y="3628168"/>
              <a:ext cx="2419272" cy="3229832"/>
              <a:chOff x="1642596" y="583895"/>
              <a:chExt cx="2436271" cy="3781655"/>
            </a:xfrm>
          </p:grpSpPr>
          <p:sp>
            <p:nvSpPr>
              <p:cNvPr id="103" name="矩形: 圆角 20">
                <a:extLst>
                  <a:ext uri="{FF2B5EF4-FFF2-40B4-BE49-F238E27FC236}">
                    <a16:creationId xmlns:a16="http://schemas.microsoft.com/office/drawing/2014/main" id="{8CAC6580-883C-3A61-8DD3-10A746E13506}"/>
                  </a:ext>
                </a:extLst>
              </p:cNvPr>
              <p:cNvSpPr/>
              <p:nvPr/>
            </p:nvSpPr>
            <p:spPr>
              <a:xfrm>
                <a:off x="1642596" y="583895"/>
                <a:ext cx="647700" cy="37816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FD18ABAB-A1DF-6FFC-2697-7AA0A805AC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72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0</a:t>
                </a:r>
                <a:endParaRPr kumimoji="1" lang="zh-CN" altLang="en-US" sz="1400" dirty="0"/>
              </a:p>
            </p:txBody>
          </p:sp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9BB29430-B413-B021-94E0-692DAC8CEC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081647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1</a:t>
                </a:r>
                <a:endParaRPr kumimoji="1" lang="zh-CN" altLang="en-US" sz="1400" dirty="0"/>
              </a:p>
            </p:txBody>
          </p:sp>
          <p:sp>
            <p:nvSpPr>
              <p:cNvPr id="106" name="椭圆 105">
                <a:extLst>
                  <a:ext uri="{FF2B5EF4-FFF2-40B4-BE49-F238E27FC236}">
                    <a16:creationId xmlns:a16="http://schemas.microsoft.com/office/drawing/2014/main" id="{93A7179B-7D78-0801-ED8F-6320406504D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44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2</a:t>
                </a:r>
                <a:endParaRPr kumimoji="1" lang="zh-CN" altLang="en-US" sz="1400" dirty="0"/>
              </a:p>
            </p:txBody>
          </p:sp>
          <p:sp>
            <p:nvSpPr>
              <p:cNvPr id="107" name="椭圆 106">
                <a:extLst>
                  <a:ext uri="{FF2B5EF4-FFF2-40B4-BE49-F238E27FC236}">
                    <a16:creationId xmlns:a16="http://schemas.microsoft.com/office/drawing/2014/main" id="{AB96F481-E1F8-66EE-25F8-E31D638718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180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3</a:t>
                </a:r>
                <a:endParaRPr kumimoji="1" lang="zh-CN" altLang="en-US" sz="1400" dirty="0"/>
              </a:p>
            </p:txBody>
          </p:sp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A89A70AF-48E2-59BA-C110-B4DBC5FDAE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16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4</a:t>
                </a:r>
                <a:endParaRPr kumimoji="1" lang="zh-CN" altLang="en-US" sz="1400" dirty="0"/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A0C809A1-CC40-C0C3-7720-13F55054E0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52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5</a:t>
                </a:r>
                <a:endParaRPr kumimoji="1" lang="zh-CN" altLang="en-US" sz="1400" dirty="0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55D71B0C-C668-E2E4-7701-531B3C4348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288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6</a:t>
                </a:r>
                <a:endParaRPr kumimoji="1" lang="zh-CN" altLang="en-US" sz="1400" dirty="0"/>
              </a:p>
            </p:txBody>
          </p:sp>
          <p:sp>
            <p:nvSpPr>
              <p:cNvPr id="111" name="椭圆 110">
                <a:extLst>
                  <a:ext uri="{FF2B5EF4-FFF2-40B4-BE49-F238E27FC236}">
                    <a16:creationId xmlns:a16="http://schemas.microsoft.com/office/drawing/2014/main" id="{519AAFD8-D27B-BD48-EB21-89D98B6340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324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7</a:t>
                </a:r>
                <a:endParaRPr kumimoji="1" lang="zh-CN" altLang="en-US" sz="1400" dirty="0"/>
              </a:p>
            </p:txBody>
          </p:sp>
          <p:sp>
            <p:nvSpPr>
              <p:cNvPr id="112" name="椭圆 111">
                <a:extLst>
                  <a:ext uri="{FF2B5EF4-FFF2-40B4-BE49-F238E27FC236}">
                    <a16:creationId xmlns:a16="http://schemas.microsoft.com/office/drawing/2014/main" id="{41737B7E-D6B7-1514-7FA5-2A4F0B8E93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00000" y="3600000"/>
                <a:ext cx="288000" cy="2880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400" dirty="0"/>
                  <a:t>8</a:t>
                </a:r>
                <a:endParaRPr kumimoji="1" lang="zh-CN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4C7DD389-8E34-39E9-A92D-5B7E8668BD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00000" y="3960000"/>
                    <a:ext cx="288000" cy="288000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3">
                      <a:shade val="15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zh-CN" altLang="en-US" sz="1400" i="1" smtClean="0"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kumimoji="1" lang="zh-CN" altLang="en-US" sz="1400" dirty="0"/>
                  </a:p>
                </p:txBody>
              </p:sp>
            </mc:Choice>
            <mc:Fallback xmlns="">
              <p:sp>
                <p:nvSpPr>
                  <p:cNvPr id="113" name="椭圆 112">
                    <a:extLst>
                      <a:ext uri="{FF2B5EF4-FFF2-40B4-BE49-F238E27FC236}">
                        <a16:creationId xmlns:a16="http://schemas.microsoft.com/office/drawing/2014/main" id="{4C7DD389-8E34-39E9-A92D-5B7E8668BD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0000" y="3960000"/>
                    <a:ext cx="288000" cy="288000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07D66B41-87F5-37CC-E533-A9F44033E650}"/>
                  </a:ext>
                </a:extLst>
              </p:cNvPr>
              <p:cNvGrpSpPr/>
              <p:nvPr/>
            </p:nvGrpSpPr>
            <p:grpSpPr>
              <a:xfrm>
                <a:off x="3431167" y="1403448"/>
                <a:ext cx="647700" cy="2249847"/>
                <a:chOff x="3420150" y="1179153"/>
                <a:chExt cx="647700" cy="2249847"/>
              </a:xfrm>
            </p:grpSpPr>
            <p:sp>
              <p:nvSpPr>
                <p:cNvPr id="180" name="矩形: 圆角 20">
                  <a:extLst>
                    <a:ext uri="{FF2B5EF4-FFF2-40B4-BE49-F238E27FC236}">
                      <a16:creationId xmlns:a16="http://schemas.microsoft.com/office/drawing/2014/main" id="{441ECC34-F5A8-AC01-8A51-3A36C531857A}"/>
                    </a:ext>
                  </a:extLst>
                </p:cNvPr>
                <p:cNvSpPr/>
                <p:nvPr/>
              </p:nvSpPr>
              <p:spPr>
                <a:xfrm>
                  <a:off x="3420150" y="1179153"/>
                  <a:ext cx="647700" cy="2249847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椭圆 180">
                  <a:extLst>
                    <a:ext uri="{FF2B5EF4-FFF2-40B4-BE49-F238E27FC236}">
                      <a16:creationId xmlns:a16="http://schemas.microsoft.com/office/drawing/2014/main" id="{38D2CE76-1135-9275-2039-95629A11801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26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0</a:t>
                  </a:r>
                  <a:endParaRPr kumimoji="1" lang="zh-CN" altLang="en-US" sz="1400" dirty="0"/>
                </a:p>
              </p:txBody>
            </p:sp>
            <p:sp>
              <p:nvSpPr>
                <p:cNvPr id="182" name="椭圆 181">
                  <a:extLst>
                    <a:ext uri="{FF2B5EF4-FFF2-40B4-BE49-F238E27FC236}">
                      <a16:creationId xmlns:a16="http://schemas.microsoft.com/office/drawing/2014/main" id="{A421A15E-B702-9F09-EFE8-85D20D826D2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62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1</a:t>
                  </a:r>
                  <a:endParaRPr kumimoji="1" lang="zh-CN" altLang="en-US" sz="1400" dirty="0"/>
                </a:p>
              </p:txBody>
            </p:sp>
            <p:sp>
              <p:nvSpPr>
                <p:cNvPr id="183" name="椭圆 182">
                  <a:extLst>
                    <a:ext uri="{FF2B5EF4-FFF2-40B4-BE49-F238E27FC236}">
                      <a16:creationId xmlns:a16="http://schemas.microsoft.com/office/drawing/2014/main" id="{B3F930DC-7CEA-3B7A-01CE-9F823E87B3E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98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2</a:t>
                  </a:r>
                  <a:endParaRPr kumimoji="1" lang="zh-CN" altLang="en-US" sz="1400" dirty="0"/>
                </a:p>
              </p:txBody>
            </p:sp>
            <p:sp>
              <p:nvSpPr>
                <p:cNvPr id="184" name="椭圆 183">
                  <a:extLst>
                    <a:ext uri="{FF2B5EF4-FFF2-40B4-BE49-F238E27FC236}">
                      <a16:creationId xmlns:a16="http://schemas.microsoft.com/office/drawing/2014/main" id="{E8D8BA34-1DE4-F09E-9F80-5E6BE45D36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234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3</a:t>
                  </a:r>
                  <a:endParaRPr kumimoji="1" lang="zh-CN" altLang="en-US" sz="1400" dirty="0"/>
                </a:p>
              </p:txBody>
            </p:sp>
            <p:sp>
              <p:nvSpPr>
                <p:cNvPr id="185" name="椭圆 184">
                  <a:extLst>
                    <a:ext uri="{FF2B5EF4-FFF2-40B4-BE49-F238E27FC236}">
                      <a16:creationId xmlns:a16="http://schemas.microsoft.com/office/drawing/2014/main" id="{BECF803E-8660-BBF1-316B-51DB6D3701F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2700000"/>
                  <a:ext cx="288000" cy="288000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sz="1400" dirty="0"/>
                    <a:t>4</a:t>
                  </a:r>
                  <a:endParaRPr kumimoji="1" lang="zh-CN" altLang="en-US" sz="1400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椭圆 185">
                      <a:extLst>
                        <a:ext uri="{FF2B5EF4-FFF2-40B4-BE49-F238E27FC236}">
                          <a16:creationId xmlns:a16="http://schemas.microsoft.com/office/drawing/2014/main" id="{77D62987-B733-CBE7-E57E-8F9554B8772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3600000" y="3060000"/>
                      <a:ext cx="288000" cy="288000"/>
                    </a:xfrm>
                    <a:prstGeom prst="ellipse">
                      <a:avLst/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3">
                        <a:shade val="15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zh-CN" altLang="en-US" sz="140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kumimoji="1" lang="zh-CN" altLang="en-US" sz="1400" dirty="0"/>
                    </a:p>
                  </p:txBody>
                </p:sp>
              </mc:Choice>
              <mc:Fallback xmlns="">
                <p:sp>
                  <p:nvSpPr>
                    <p:cNvPr id="186" name="椭圆 185">
                      <a:extLst>
                        <a:ext uri="{FF2B5EF4-FFF2-40B4-BE49-F238E27FC236}">
                          <a16:creationId xmlns:a16="http://schemas.microsoft.com/office/drawing/2014/main" id="{77D62987-B733-CBE7-E57E-8F9554B877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0000" y="3060000"/>
                      <a:ext cx="288000" cy="288000"/>
                    </a:xfrm>
                    <a:prstGeom prst="ellipse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15" name="直线连接符 114">
                <a:extLst>
                  <a:ext uri="{FF2B5EF4-FFF2-40B4-BE49-F238E27FC236}">
                    <a16:creationId xmlns:a16="http://schemas.microsoft.com/office/drawing/2014/main" id="{7ACA151B-363C-5E4E-A41B-1F25A491D956}"/>
                  </a:ext>
                </a:extLst>
              </p:cNvPr>
              <p:cNvCxnSpPr>
                <a:stCxn id="104" idx="6"/>
                <a:endCxn id="181" idx="2"/>
              </p:cNvCxnSpPr>
              <p:nvPr/>
            </p:nvCxnSpPr>
            <p:spPr>
              <a:xfrm>
                <a:off x="2088000" y="864000"/>
                <a:ext cx="1523017" cy="7642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符 115">
                <a:extLst>
                  <a:ext uri="{FF2B5EF4-FFF2-40B4-BE49-F238E27FC236}">
                    <a16:creationId xmlns:a16="http://schemas.microsoft.com/office/drawing/2014/main" id="{B78CC978-AF7A-789B-8479-E85210012743}"/>
                  </a:ext>
                </a:extLst>
              </p:cNvPr>
              <p:cNvCxnSpPr>
                <a:cxnSpLocks/>
                <a:stCxn id="105" idx="6"/>
                <a:endCxn id="181" idx="2"/>
              </p:cNvCxnSpPr>
              <p:nvPr/>
            </p:nvCxnSpPr>
            <p:spPr>
              <a:xfrm>
                <a:off x="2088000" y="1225647"/>
                <a:ext cx="1523017" cy="40264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符 116">
                <a:extLst>
                  <a:ext uri="{FF2B5EF4-FFF2-40B4-BE49-F238E27FC236}">
                    <a16:creationId xmlns:a16="http://schemas.microsoft.com/office/drawing/2014/main" id="{6DA13270-9085-C51C-03CE-8854F168E3F4}"/>
                  </a:ext>
                </a:extLst>
              </p:cNvPr>
              <p:cNvCxnSpPr>
                <a:cxnSpLocks/>
                <a:stCxn id="106" idx="6"/>
                <a:endCxn id="181" idx="2"/>
              </p:cNvCxnSpPr>
              <p:nvPr/>
            </p:nvCxnSpPr>
            <p:spPr>
              <a:xfrm>
                <a:off x="2088000" y="1584000"/>
                <a:ext cx="1523017" cy="4429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7A8A3B2B-ED1E-D8B4-7CF7-8659088C7EB8}"/>
                  </a:ext>
                </a:extLst>
              </p:cNvPr>
              <p:cNvCxnSpPr>
                <a:cxnSpLocks/>
                <a:stCxn id="107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31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符 118">
                <a:extLst>
                  <a:ext uri="{FF2B5EF4-FFF2-40B4-BE49-F238E27FC236}">
                    <a16:creationId xmlns:a16="http://schemas.microsoft.com/office/drawing/2014/main" id="{D0167FDB-8054-85B5-A689-F0C42E63F470}"/>
                  </a:ext>
                </a:extLst>
              </p:cNvPr>
              <p:cNvCxnSpPr>
                <a:cxnSpLocks/>
                <a:stCxn id="108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67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线连接符 119">
                <a:extLst>
                  <a:ext uri="{FF2B5EF4-FFF2-40B4-BE49-F238E27FC236}">
                    <a16:creationId xmlns:a16="http://schemas.microsoft.com/office/drawing/2014/main" id="{1013BFD2-D4BD-746D-8859-06A5A2C47AF1}"/>
                  </a:ext>
                </a:extLst>
              </p:cNvPr>
              <p:cNvCxnSpPr>
                <a:cxnSpLocks/>
                <a:stCxn id="109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103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线连接符 120">
                <a:extLst>
                  <a:ext uri="{FF2B5EF4-FFF2-40B4-BE49-F238E27FC236}">
                    <a16:creationId xmlns:a16="http://schemas.microsoft.com/office/drawing/2014/main" id="{3B115614-EEE2-6774-94B9-566162341265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2088000" y="1628295"/>
                <a:ext cx="1523017" cy="139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符 121">
                <a:extLst>
                  <a:ext uri="{FF2B5EF4-FFF2-40B4-BE49-F238E27FC236}">
                    <a16:creationId xmlns:a16="http://schemas.microsoft.com/office/drawing/2014/main" id="{1DFBE1E6-A6FE-EB0A-3F68-3FEF5BE0533D}"/>
                  </a:ext>
                </a:extLst>
              </p:cNvPr>
              <p:cNvCxnSpPr>
                <a:cxnSpLocks/>
                <a:stCxn id="111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175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符 122">
                <a:extLst>
                  <a:ext uri="{FF2B5EF4-FFF2-40B4-BE49-F238E27FC236}">
                    <a16:creationId xmlns:a16="http://schemas.microsoft.com/office/drawing/2014/main" id="{31AEA997-EE05-5067-E7D5-B25AD72E3AC5}"/>
                  </a:ext>
                </a:extLst>
              </p:cNvPr>
              <p:cNvCxnSpPr>
                <a:cxnSpLocks/>
                <a:stCxn id="112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211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符 123">
                <a:extLst>
                  <a:ext uri="{FF2B5EF4-FFF2-40B4-BE49-F238E27FC236}">
                    <a16:creationId xmlns:a16="http://schemas.microsoft.com/office/drawing/2014/main" id="{6652D454-F574-586C-05CF-91A623793B67}"/>
                  </a:ext>
                </a:extLst>
              </p:cNvPr>
              <p:cNvCxnSpPr>
                <a:cxnSpLocks/>
                <a:stCxn id="113" idx="6"/>
                <a:endCxn id="181" idx="2"/>
              </p:cNvCxnSpPr>
              <p:nvPr/>
            </p:nvCxnSpPr>
            <p:spPr>
              <a:xfrm flipV="1">
                <a:off x="2088000" y="1628295"/>
                <a:ext cx="1523017" cy="24757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93383E31-6AAF-9FC1-C532-B156CC16F522}"/>
                  </a:ext>
                </a:extLst>
              </p:cNvPr>
              <p:cNvGrpSpPr/>
              <p:nvPr/>
            </p:nvGrpSpPr>
            <p:grpSpPr>
              <a:xfrm>
                <a:off x="2088000" y="864000"/>
                <a:ext cx="1523017" cy="3240000"/>
                <a:chOff x="2088000" y="864000"/>
                <a:chExt cx="1523017" cy="3240000"/>
              </a:xfrm>
            </p:grpSpPr>
            <p:cxnSp>
              <p:nvCxnSpPr>
                <p:cNvPr id="170" name="直线连接符 169">
                  <a:extLst>
                    <a:ext uri="{FF2B5EF4-FFF2-40B4-BE49-F238E27FC236}">
                      <a16:creationId xmlns:a16="http://schemas.microsoft.com/office/drawing/2014/main" id="{C9D4D165-4124-9D08-19D0-7D46277C70F3}"/>
                    </a:ext>
                  </a:extLst>
                </p:cNvPr>
                <p:cNvCxnSpPr>
                  <a:cxnSpLocks/>
                  <a:endCxn id="182" idx="2"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直线连接符 170">
                  <a:extLst>
                    <a:ext uri="{FF2B5EF4-FFF2-40B4-BE49-F238E27FC236}">
                      <a16:creationId xmlns:a16="http://schemas.microsoft.com/office/drawing/2014/main" id="{C849DBA2-5796-DA5F-B52E-3BFBA5B20792}"/>
                    </a:ext>
                  </a:extLst>
                </p:cNvPr>
                <p:cNvCxnSpPr>
                  <a:cxnSpLocks/>
                  <a:stCxn id="105" idx="6"/>
                  <a:endCxn id="182" idx="2"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线连接符 171">
                  <a:extLst>
                    <a:ext uri="{FF2B5EF4-FFF2-40B4-BE49-F238E27FC236}">
                      <a16:creationId xmlns:a16="http://schemas.microsoft.com/office/drawing/2014/main" id="{846C8443-5E38-7573-0B0C-79F7DDC68277}"/>
                    </a:ext>
                  </a:extLst>
                </p:cNvPr>
                <p:cNvCxnSpPr>
                  <a:cxnSpLocks/>
                  <a:endCxn id="182" idx="2"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线连接符 172">
                  <a:extLst>
                    <a:ext uri="{FF2B5EF4-FFF2-40B4-BE49-F238E27FC236}">
                      <a16:creationId xmlns:a16="http://schemas.microsoft.com/office/drawing/2014/main" id="{EEF33C2F-1C61-0ED6-62CA-28AD6C989071}"/>
                    </a:ext>
                  </a:extLst>
                </p:cNvPr>
                <p:cNvCxnSpPr>
                  <a:cxnSpLocks/>
                  <a:stCxn id="107" idx="6"/>
                  <a:endCxn id="182" idx="2"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线连接符 173">
                  <a:extLst>
                    <a:ext uri="{FF2B5EF4-FFF2-40B4-BE49-F238E27FC236}">
                      <a16:creationId xmlns:a16="http://schemas.microsoft.com/office/drawing/2014/main" id="{BE80512E-571A-C0B3-242A-5009B93BDC93}"/>
                    </a:ext>
                  </a:extLst>
                </p:cNvPr>
                <p:cNvCxnSpPr>
                  <a:cxnSpLocks/>
                  <a:stCxn id="108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线连接符 174">
                  <a:extLst>
                    <a:ext uri="{FF2B5EF4-FFF2-40B4-BE49-F238E27FC236}">
                      <a16:creationId xmlns:a16="http://schemas.microsoft.com/office/drawing/2014/main" id="{D8ED9129-EBD8-1444-DC16-F483D5F85F71}"/>
                    </a:ext>
                  </a:extLst>
                </p:cNvPr>
                <p:cNvCxnSpPr>
                  <a:cxnSpLocks/>
                  <a:stCxn id="109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线连接符 175">
                  <a:extLst>
                    <a:ext uri="{FF2B5EF4-FFF2-40B4-BE49-F238E27FC236}">
                      <a16:creationId xmlns:a16="http://schemas.microsoft.com/office/drawing/2014/main" id="{335447F5-66CA-0E24-FE03-53CB6126B566}"/>
                    </a:ext>
                  </a:extLst>
                </p:cNvPr>
                <p:cNvCxnSpPr>
                  <a:cxnSpLocks/>
                  <a:stCxn id="110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线连接符 176">
                  <a:extLst>
                    <a:ext uri="{FF2B5EF4-FFF2-40B4-BE49-F238E27FC236}">
                      <a16:creationId xmlns:a16="http://schemas.microsoft.com/office/drawing/2014/main" id="{9CD4300B-AA8D-E95D-FB47-96B30179F04D}"/>
                    </a:ext>
                  </a:extLst>
                </p:cNvPr>
                <p:cNvCxnSpPr>
                  <a:cxnSpLocks/>
                  <a:stCxn id="111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线连接符 177">
                  <a:extLst>
                    <a:ext uri="{FF2B5EF4-FFF2-40B4-BE49-F238E27FC236}">
                      <a16:creationId xmlns:a16="http://schemas.microsoft.com/office/drawing/2014/main" id="{505A98B8-DA8A-4D81-0F80-5E8EED88C736}"/>
                    </a:ext>
                  </a:extLst>
                </p:cNvPr>
                <p:cNvCxnSpPr>
                  <a:cxnSpLocks/>
                  <a:stCxn id="112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175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线连接符 178">
                  <a:extLst>
                    <a:ext uri="{FF2B5EF4-FFF2-40B4-BE49-F238E27FC236}">
                      <a16:creationId xmlns:a16="http://schemas.microsoft.com/office/drawing/2014/main" id="{214EF884-68BA-4916-269F-1EC29340AED6}"/>
                    </a:ext>
                  </a:extLst>
                </p:cNvPr>
                <p:cNvCxnSpPr>
                  <a:cxnSpLocks/>
                  <a:stCxn id="113" idx="6"/>
                  <a:endCxn id="182" idx="2"/>
                </p:cNvCxnSpPr>
                <p:nvPr/>
              </p:nvCxnSpPr>
              <p:spPr>
                <a:xfrm flipV="1">
                  <a:off x="2088000" y="1988295"/>
                  <a:ext cx="1523017" cy="21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28204348-C822-64D5-5D6B-C4BABAA8DB9D}"/>
                  </a:ext>
                </a:extLst>
              </p:cNvPr>
              <p:cNvGrpSpPr/>
              <p:nvPr/>
            </p:nvGrpSpPr>
            <p:grpSpPr>
              <a:xfrm>
                <a:off x="2087999" y="864000"/>
                <a:ext cx="1523017" cy="3241647"/>
                <a:chOff x="2088000" y="502353"/>
                <a:chExt cx="1523017" cy="3241647"/>
              </a:xfrm>
            </p:grpSpPr>
            <p:cxnSp>
              <p:nvCxnSpPr>
                <p:cNvPr id="160" name="直线连接符 159">
                  <a:extLst>
                    <a:ext uri="{FF2B5EF4-FFF2-40B4-BE49-F238E27FC236}">
                      <a16:creationId xmlns:a16="http://schemas.microsoft.com/office/drawing/2014/main" id="{02EA795D-8E1B-2103-1ACE-C02467C9A2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线连接符 160">
                  <a:extLst>
                    <a:ext uri="{FF2B5EF4-FFF2-40B4-BE49-F238E27FC236}">
                      <a16:creationId xmlns:a16="http://schemas.microsoft.com/office/drawing/2014/main" id="{BFF3F1F5-4626-59D4-30E3-CF277A262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线连接符 161">
                  <a:extLst>
                    <a:ext uri="{FF2B5EF4-FFF2-40B4-BE49-F238E27FC236}">
                      <a16:creationId xmlns:a16="http://schemas.microsoft.com/office/drawing/2014/main" id="{FB32118B-D228-DA28-91BB-773CAFB9E4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线连接符 162">
                  <a:extLst>
                    <a:ext uri="{FF2B5EF4-FFF2-40B4-BE49-F238E27FC236}">
                      <a16:creationId xmlns:a16="http://schemas.microsoft.com/office/drawing/2014/main" id="{5A5B2F92-B5FB-83BB-8CC5-AEDCC0ADC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线连接符 163">
                  <a:extLst>
                    <a:ext uri="{FF2B5EF4-FFF2-40B4-BE49-F238E27FC236}">
                      <a16:creationId xmlns:a16="http://schemas.microsoft.com/office/drawing/2014/main" id="{3E476D5A-CF1D-E94D-66F1-6DDA16EFC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线连接符 164">
                  <a:extLst>
                    <a:ext uri="{FF2B5EF4-FFF2-40B4-BE49-F238E27FC236}">
                      <a16:creationId xmlns:a16="http://schemas.microsoft.com/office/drawing/2014/main" id="{78083277-6FAF-4CC5-82DE-94875E7A1C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线连接符 165">
                  <a:extLst>
                    <a:ext uri="{FF2B5EF4-FFF2-40B4-BE49-F238E27FC236}">
                      <a16:creationId xmlns:a16="http://schemas.microsoft.com/office/drawing/2014/main" id="{8D1716C2-1A09-A952-D8CB-7C27530293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线连接符 166">
                  <a:extLst>
                    <a:ext uri="{FF2B5EF4-FFF2-40B4-BE49-F238E27FC236}">
                      <a16:creationId xmlns:a16="http://schemas.microsoft.com/office/drawing/2014/main" id="{CCF009CB-8297-F405-B2F4-AEA9634F28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线连接符 167">
                  <a:extLst>
                    <a:ext uri="{FF2B5EF4-FFF2-40B4-BE49-F238E27FC236}">
                      <a16:creationId xmlns:a16="http://schemas.microsoft.com/office/drawing/2014/main" id="{6FC8741F-07DC-1A11-566E-8219C8452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75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直线连接符 168">
                  <a:extLst>
                    <a:ext uri="{FF2B5EF4-FFF2-40B4-BE49-F238E27FC236}">
                      <a16:creationId xmlns:a16="http://schemas.microsoft.com/office/drawing/2014/main" id="{11FAC36E-1C4E-E240-A4F2-40DD462CCE3B}"/>
                    </a:ext>
                  </a:extLst>
                </p:cNvPr>
                <p:cNvCxnSpPr>
                  <a:cxnSpLocks/>
                  <a:stCxn id="104" idx="6"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A679BF68-36F5-689F-D531-EE74D4D79770}"/>
                  </a:ext>
                </a:extLst>
              </p:cNvPr>
              <p:cNvGrpSpPr/>
              <p:nvPr/>
            </p:nvGrpSpPr>
            <p:grpSpPr>
              <a:xfrm>
                <a:off x="2082388" y="864000"/>
                <a:ext cx="1555745" cy="3242338"/>
                <a:chOff x="2088000" y="141662"/>
                <a:chExt cx="1555745" cy="3242338"/>
              </a:xfrm>
            </p:grpSpPr>
            <p:cxnSp>
              <p:nvCxnSpPr>
                <p:cNvPr id="150" name="直线连接符 149">
                  <a:extLst>
                    <a:ext uri="{FF2B5EF4-FFF2-40B4-BE49-F238E27FC236}">
                      <a16:creationId xmlns:a16="http://schemas.microsoft.com/office/drawing/2014/main" id="{EA77AECF-779F-1AE5-B633-CD93CF185E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线连接符 150">
                  <a:extLst>
                    <a:ext uri="{FF2B5EF4-FFF2-40B4-BE49-F238E27FC236}">
                      <a16:creationId xmlns:a16="http://schemas.microsoft.com/office/drawing/2014/main" id="{CE840326-15F5-AF17-FEF6-96A50136C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直线连接符 151">
                  <a:extLst>
                    <a:ext uri="{FF2B5EF4-FFF2-40B4-BE49-F238E27FC236}">
                      <a16:creationId xmlns:a16="http://schemas.microsoft.com/office/drawing/2014/main" id="{7E64E22A-7044-47CA-D6FF-C718B441E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线连接符 152">
                  <a:extLst>
                    <a:ext uri="{FF2B5EF4-FFF2-40B4-BE49-F238E27FC236}">
                      <a16:creationId xmlns:a16="http://schemas.microsoft.com/office/drawing/2014/main" id="{0A035CD8-787F-4F15-D9D7-1CE0746181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线连接符 153">
                  <a:extLst>
                    <a:ext uri="{FF2B5EF4-FFF2-40B4-BE49-F238E27FC236}">
                      <a16:creationId xmlns:a16="http://schemas.microsoft.com/office/drawing/2014/main" id="{8282E519-ACCB-6C7F-DBEA-8A39F42923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线连接符 154">
                  <a:extLst>
                    <a:ext uri="{FF2B5EF4-FFF2-40B4-BE49-F238E27FC236}">
                      <a16:creationId xmlns:a16="http://schemas.microsoft.com/office/drawing/2014/main" id="{22010637-BDBD-77B1-8B86-D33F7567AA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线连接符 155">
                  <a:extLst>
                    <a:ext uri="{FF2B5EF4-FFF2-40B4-BE49-F238E27FC236}">
                      <a16:creationId xmlns:a16="http://schemas.microsoft.com/office/drawing/2014/main" id="{38014095-BDFF-632F-E9A5-3CDFBC193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03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线连接符 156">
                  <a:extLst>
                    <a:ext uri="{FF2B5EF4-FFF2-40B4-BE49-F238E27FC236}">
                      <a16:creationId xmlns:a16="http://schemas.microsoft.com/office/drawing/2014/main" id="{18BA1D78-6F5E-7C83-F4A4-E6454B5E65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139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线连接符 157">
                  <a:extLst>
                    <a:ext uri="{FF2B5EF4-FFF2-40B4-BE49-F238E27FC236}">
                      <a16:creationId xmlns:a16="http://schemas.microsoft.com/office/drawing/2014/main" id="{7D9D0921-6C6B-73E2-9A04-3161975402F6}"/>
                    </a:ext>
                  </a:extLst>
                </p:cNvPr>
                <p:cNvCxnSpPr>
                  <a:cxnSpLocks/>
                  <a:stCxn id="104" idx="6"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线连接符 158">
                  <a:extLst>
                    <a:ext uri="{FF2B5EF4-FFF2-40B4-BE49-F238E27FC236}">
                      <a16:creationId xmlns:a16="http://schemas.microsoft.com/office/drawing/2014/main" id="{EF558C61-37B0-B480-CA49-BAD2F735AC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729" y="604414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组合 127">
                <a:extLst>
                  <a:ext uri="{FF2B5EF4-FFF2-40B4-BE49-F238E27FC236}">
                    <a16:creationId xmlns:a16="http://schemas.microsoft.com/office/drawing/2014/main" id="{6DECCA8B-61B6-7240-D11D-A31F6A755B20}"/>
                  </a:ext>
                </a:extLst>
              </p:cNvPr>
              <p:cNvGrpSpPr/>
              <p:nvPr/>
            </p:nvGrpSpPr>
            <p:grpSpPr>
              <a:xfrm>
                <a:off x="2088000" y="864000"/>
                <a:ext cx="1525821" cy="3248849"/>
                <a:chOff x="2085196" y="-224849"/>
                <a:chExt cx="1525821" cy="3248849"/>
              </a:xfrm>
            </p:grpSpPr>
            <p:cxnSp>
              <p:nvCxnSpPr>
                <p:cNvPr id="140" name="直线连接符 139">
                  <a:extLst>
                    <a:ext uri="{FF2B5EF4-FFF2-40B4-BE49-F238E27FC236}">
                      <a16:creationId xmlns:a16="http://schemas.microsoft.com/office/drawing/2014/main" id="{D16E6D5A-5273-1868-6479-EE5E80C2D6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线连接符 140">
                  <a:extLst>
                    <a:ext uri="{FF2B5EF4-FFF2-40B4-BE49-F238E27FC236}">
                      <a16:creationId xmlns:a16="http://schemas.microsoft.com/office/drawing/2014/main" id="{DAA04D7D-AB39-7F71-2324-10BB954000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线连接符 141">
                  <a:extLst>
                    <a:ext uri="{FF2B5EF4-FFF2-40B4-BE49-F238E27FC236}">
                      <a16:creationId xmlns:a16="http://schemas.microsoft.com/office/drawing/2014/main" id="{2434CB1A-5D87-CCB2-24FC-1E4E888480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符 142">
                  <a:extLst>
                    <a:ext uri="{FF2B5EF4-FFF2-40B4-BE49-F238E27FC236}">
                      <a16:creationId xmlns:a16="http://schemas.microsoft.com/office/drawing/2014/main" id="{3DBE7808-798B-1EF8-D36C-8EA673C657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符 143">
                  <a:extLst>
                    <a:ext uri="{FF2B5EF4-FFF2-40B4-BE49-F238E27FC236}">
                      <a16:creationId xmlns:a16="http://schemas.microsoft.com/office/drawing/2014/main" id="{AC4631DB-2747-2BBF-E2EA-71F1737C1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符 144">
                  <a:extLst>
                    <a:ext uri="{FF2B5EF4-FFF2-40B4-BE49-F238E27FC236}">
                      <a16:creationId xmlns:a16="http://schemas.microsoft.com/office/drawing/2014/main" id="{77AC9C7A-722A-E9A2-2D81-9C6E82ED2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符 145">
                  <a:extLst>
                    <a:ext uri="{FF2B5EF4-FFF2-40B4-BE49-F238E27FC236}">
                      <a16:creationId xmlns:a16="http://schemas.microsoft.com/office/drawing/2014/main" id="{2BD374FF-67FC-7D9D-D547-8087E12AA170}"/>
                    </a:ext>
                  </a:extLst>
                </p:cNvPr>
                <p:cNvCxnSpPr>
                  <a:cxnSpLocks/>
                  <a:endCxn id="185" idx="2"/>
                </p:cNvCxnSpPr>
                <p:nvPr/>
              </p:nvCxnSpPr>
              <p:spPr>
                <a:xfrm flipV="1">
                  <a:off x="2088000" y="1979446"/>
                  <a:ext cx="1520213" cy="104455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线连接符 146">
                  <a:extLst>
                    <a:ext uri="{FF2B5EF4-FFF2-40B4-BE49-F238E27FC236}">
                      <a16:creationId xmlns:a16="http://schemas.microsoft.com/office/drawing/2014/main" id="{8177CD55-FD49-288B-F1C6-7AB7A8FA6DC1}"/>
                    </a:ext>
                  </a:extLst>
                </p:cNvPr>
                <p:cNvCxnSpPr>
                  <a:cxnSpLocks/>
                  <a:stCxn id="104" idx="6"/>
                </p:cNvCxnSpPr>
                <p:nvPr/>
              </p:nvCxnSpPr>
              <p:spPr>
                <a:xfrm>
                  <a:off x="2085196" y="-224849"/>
                  <a:ext cx="1525821" cy="221314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线连接符 147">
                  <a:extLst>
                    <a:ext uri="{FF2B5EF4-FFF2-40B4-BE49-F238E27FC236}">
                      <a16:creationId xmlns:a16="http://schemas.microsoft.com/office/drawing/2014/main" id="{D1D9BD28-FE7A-7845-F37E-CE1560D575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线连接符 148">
                  <a:extLst>
                    <a:ext uri="{FF2B5EF4-FFF2-40B4-BE49-F238E27FC236}">
                      <a16:creationId xmlns:a16="http://schemas.microsoft.com/office/drawing/2014/main" id="{FCEFDF5F-5528-867B-4E95-C0619C17F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组合 128">
                <a:extLst>
                  <a:ext uri="{FF2B5EF4-FFF2-40B4-BE49-F238E27FC236}">
                    <a16:creationId xmlns:a16="http://schemas.microsoft.com/office/drawing/2014/main" id="{B5AC18B9-7D34-F357-4929-1541CB23863D}"/>
                  </a:ext>
                </a:extLst>
              </p:cNvPr>
              <p:cNvGrpSpPr/>
              <p:nvPr/>
            </p:nvGrpSpPr>
            <p:grpSpPr>
              <a:xfrm>
                <a:off x="2083346" y="864000"/>
                <a:ext cx="1525821" cy="3247514"/>
                <a:chOff x="2085196" y="-583514"/>
                <a:chExt cx="1525821" cy="3247514"/>
              </a:xfrm>
            </p:grpSpPr>
            <p:cxnSp>
              <p:nvCxnSpPr>
                <p:cNvPr id="130" name="直线连接符 129">
                  <a:extLst>
                    <a:ext uri="{FF2B5EF4-FFF2-40B4-BE49-F238E27FC236}">
                      <a16:creationId xmlns:a16="http://schemas.microsoft.com/office/drawing/2014/main" id="{0B45E5BD-6487-6F0C-FD5D-CBAA59977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864000"/>
                  <a:ext cx="1523017" cy="112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线连接符 130">
                  <a:extLst>
                    <a:ext uri="{FF2B5EF4-FFF2-40B4-BE49-F238E27FC236}">
                      <a16:creationId xmlns:a16="http://schemas.microsoft.com/office/drawing/2014/main" id="{59A97869-FC29-740B-F8E0-B3137E7EF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225647"/>
                  <a:ext cx="1523017" cy="762648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线连接符 131">
                  <a:extLst>
                    <a:ext uri="{FF2B5EF4-FFF2-40B4-BE49-F238E27FC236}">
                      <a16:creationId xmlns:a16="http://schemas.microsoft.com/office/drawing/2014/main" id="{1F8FF8A8-34FB-2E49-CBBE-A46964A1F0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9223" y="1584000"/>
                  <a:ext cx="1511794" cy="40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线连接符 132">
                  <a:extLst>
                    <a:ext uri="{FF2B5EF4-FFF2-40B4-BE49-F238E27FC236}">
                      <a16:creationId xmlns:a16="http://schemas.microsoft.com/office/drawing/2014/main" id="{09755D26-1A07-52D0-8902-88FB51EA4F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0" y="1944000"/>
                  <a:ext cx="1523017" cy="4429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线连接符 133">
                  <a:extLst>
                    <a:ext uri="{FF2B5EF4-FFF2-40B4-BE49-F238E27FC236}">
                      <a16:creationId xmlns:a16="http://schemas.microsoft.com/office/drawing/2014/main" id="{C3EF8187-9FC9-D152-34AF-AD4BD78B40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31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线连接符 134">
                  <a:extLst>
                    <a:ext uri="{FF2B5EF4-FFF2-40B4-BE49-F238E27FC236}">
                      <a16:creationId xmlns:a16="http://schemas.microsoft.com/office/drawing/2014/main" id="{C2C44405-EF75-69DB-E998-BAB70A7EF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88000" y="1988295"/>
                  <a:ext cx="1523017" cy="675705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线连接符 135">
                  <a:extLst>
                    <a:ext uri="{FF2B5EF4-FFF2-40B4-BE49-F238E27FC236}">
                      <a16:creationId xmlns:a16="http://schemas.microsoft.com/office/drawing/2014/main" id="{0EAD242B-A675-8157-2943-B2B7F08DC875}"/>
                    </a:ext>
                  </a:extLst>
                </p:cNvPr>
                <p:cNvCxnSpPr>
                  <a:cxnSpLocks/>
                  <a:stCxn id="104" idx="6"/>
                </p:cNvCxnSpPr>
                <p:nvPr/>
              </p:nvCxnSpPr>
              <p:spPr>
                <a:xfrm>
                  <a:off x="2089850" y="-583514"/>
                  <a:ext cx="1518363" cy="256296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线连接符 136">
                  <a:extLst>
                    <a:ext uri="{FF2B5EF4-FFF2-40B4-BE49-F238E27FC236}">
                      <a16:creationId xmlns:a16="http://schemas.microsoft.com/office/drawing/2014/main" id="{6847B074-5F27-6B70-01DA-21437E1457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5196" y="-224849"/>
                  <a:ext cx="1525821" cy="221314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线连接符 137">
                  <a:extLst>
                    <a:ext uri="{FF2B5EF4-FFF2-40B4-BE49-F238E27FC236}">
                      <a16:creationId xmlns:a16="http://schemas.microsoft.com/office/drawing/2014/main" id="{D69BD15E-FF46-62C4-7893-C691B45912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3612" y="141662"/>
                  <a:ext cx="1517405" cy="184663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线连接符 138">
                  <a:extLst>
                    <a:ext uri="{FF2B5EF4-FFF2-40B4-BE49-F238E27FC236}">
                      <a16:creationId xmlns:a16="http://schemas.microsoft.com/office/drawing/2014/main" id="{55161CD9-2944-37BF-26C6-626267A4FB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88001" y="502353"/>
                  <a:ext cx="1523016" cy="1485942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E911B74-66BA-B965-BDFF-C09BED0BC973}"/>
                  </a:ext>
                </a:extLst>
              </p:cNvPr>
              <p:cNvSpPr txBox="1"/>
              <p:nvPr/>
            </p:nvSpPr>
            <p:spPr>
              <a:xfrm>
                <a:off x="6901837" y="6086962"/>
                <a:ext cx="4830617" cy="682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𝑟𝑔𝑏</m:t>
                          </m:r>
                        </m:sub>
                      </m:sSub>
                      <m:sSubSup>
                        <m:sSub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] 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𝑟𝑔𝑏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kumimoji="1" lang="en-US" altLang="zh-CN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1" lang="en-US" altLang="zh-CN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E911B74-66BA-B965-BDFF-C09BED0BC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837" y="6086962"/>
                <a:ext cx="4830617" cy="682110"/>
              </a:xfrm>
              <a:prstGeom prst="rect">
                <a:avLst/>
              </a:prstGeom>
              <a:blipFill>
                <a:blip r:embed="rId7"/>
                <a:stretch>
                  <a:fillRect l="-524" r="-1047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2969E75A-863F-43D1-9CF7-3F3472D07A59}"/>
              </a:ext>
            </a:extLst>
          </p:cNvPr>
          <p:cNvGrpSpPr/>
          <p:nvPr/>
        </p:nvGrpSpPr>
        <p:grpSpPr>
          <a:xfrm>
            <a:off x="7138322" y="2951330"/>
            <a:ext cx="3942129" cy="3089262"/>
            <a:chOff x="6706912" y="3628168"/>
            <a:chExt cx="3942129" cy="3089262"/>
          </a:xfrm>
        </p:grpSpPr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A04269F9-8E7A-A899-1445-1C308064E36B}"/>
                </a:ext>
              </a:extLst>
            </p:cNvPr>
            <p:cNvGrpSpPr/>
            <p:nvPr/>
          </p:nvGrpSpPr>
          <p:grpSpPr>
            <a:xfrm>
              <a:off x="7029915" y="4070566"/>
              <a:ext cx="3619126" cy="2646864"/>
              <a:chOff x="7029915" y="4070566"/>
              <a:chExt cx="3619126" cy="2646864"/>
            </a:xfrm>
          </p:grpSpPr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6A1D2C64-0A0C-2A93-89F2-2858E70CD143}"/>
                  </a:ext>
                </a:extLst>
              </p:cNvPr>
              <p:cNvGrpSpPr/>
              <p:nvPr/>
            </p:nvGrpSpPr>
            <p:grpSpPr>
              <a:xfrm>
                <a:off x="7029915" y="4070566"/>
                <a:ext cx="3619126" cy="2646864"/>
                <a:chOff x="6400098" y="4103351"/>
                <a:chExt cx="3619126" cy="2646864"/>
              </a:xfrm>
            </p:grpSpPr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168CC6AE-6D59-C140-2955-8B92B5513EA2}"/>
                    </a:ext>
                  </a:extLst>
                </p:cNvPr>
                <p:cNvSpPr/>
                <p:nvPr/>
              </p:nvSpPr>
              <p:spPr>
                <a:xfrm>
                  <a:off x="7511969" y="4810273"/>
                  <a:ext cx="1886674" cy="19399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41769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highlight>
                      <a:srgbClr val="808080"/>
                    </a:highlight>
                  </a:endParaRPr>
                </a:p>
              </p:txBody>
            </p:sp>
            <p:cxnSp>
              <p:nvCxnSpPr>
                <p:cNvPr id="190" name="直线连接符 189">
                  <a:extLst>
                    <a:ext uri="{FF2B5EF4-FFF2-40B4-BE49-F238E27FC236}">
                      <a16:creationId xmlns:a16="http://schemas.microsoft.com/office/drawing/2014/main" id="{7047AF68-592F-EF3D-377D-89808B6B266F}"/>
                    </a:ext>
                  </a:extLst>
                </p:cNvPr>
                <p:cNvCxnSpPr/>
                <p:nvPr/>
              </p:nvCxnSpPr>
              <p:spPr>
                <a:xfrm>
                  <a:off x="7511969" y="5139979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线连接符 190">
                  <a:extLst>
                    <a:ext uri="{FF2B5EF4-FFF2-40B4-BE49-F238E27FC236}">
                      <a16:creationId xmlns:a16="http://schemas.microsoft.com/office/drawing/2014/main" id="{D5EDA1AD-1E87-71F1-9C8F-BFDB98164019}"/>
                    </a:ext>
                  </a:extLst>
                </p:cNvPr>
                <p:cNvCxnSpPr/>
                <p:nvPr/>
              </p:nvCxnSpPr>
              <p:spPr>
                <a:xfrm>
                  <a:off x="7511969" y="5487065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符 191">
                  <a:extLst>
                    <a:ext uri="{FF2B5EF4-FFF2-40B4-BE49-F238E27FC236}">
                      <a16:creationId xmlns:a16="http://schemas.microsoft.com/office/drawing/2014/main" id="{30726E76-8141-73A9-3413-40E65EC4AE4E}"/>
                    </a:ext>
                  </a:extLst>
                </p:cNvPr>
                <p:cNvCxnSpPr/>
                <p:nvPr/>
              </p:nvCxnSpPr>
              <p:spPr>
                <a:xfrm>
                  <a:off x="7511969" y="5834472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符 192">
                  <a:extLst>
                    <a:ext uri="{FF2B5EF4-FFF2-40B4-BE49-F238E27FC236}">
                      <a16:creationId xmlns:a16="http://schemas.microsoft.com/office/drawing/2014/main" id="{2FFD7FF5-8237-59A7-222C-9A4DE40AEA72}"/>
                    </a:ext>
                  </a:extLst>
                </p:cNvPr>
                <p:cNvCxnSpPr/>
                <p:nvPr/>
              </p:nvCxnSpPr>
              <p:spPr>
                <a:xfrm>
                  <a:off x="7511969" y="6153904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符 193">
                  <a:extLst>
                    <a:ext uri="{FF2B5EF4-FFF2-40B4-BE49-F238E27FC236}">
                      <a16:creationId xmlns:a16="http://schemas.microsoft.com/office/drawing/2014/main" id="{0F04E799-88BB-068A-1048-A36025F609C6}"/>
                    </a:ext>
                  </a:extLst>
                </p:cNvPr>
                <p:cNvCxnSpPr/>
                <p:nvPr/>
              </p:nvCxnSpPr>
              <p:spPr>
                <a:xfrm>
                  <a:off x="7511969" y="6474566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文本框 194">
                      <a:extLst>
                        <a:ext uri="{FF2B5EF4-FFF2-40B4-BE49-F238E27FC236}">
                          <a16:creationId xmlns:a16="http://schemas.microsoft.com/office/drawing/2014/main" id="{B5FDE012-FABA-9C64-3D8D-A241434194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9293" y="4103351"/>
                      <a:ext cx="278993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</m:sub>
                          </m:sSub>
                        </m:oMath>
                      </a14:m>
                      <a:r>
                        <a:rPr kumimoji="1" lang="zh-CN" altLang="en-US" dirty="0"/>
                        <a:t>指嵌入向量的维度</a:t>
                      </a:r>
                    </a:p>
                  </p:txBody>
                </p:sp>
              </mc:Choice>
              <mc:Fallback xmlns="">
                <p:sp>
                  <p:nvSpPr>
                    <p:cNvPr id="195" name="文本框 194">
                      <a:extLst>
                        <a:ext uri="{FF2B5EF4-FFF2-40B4-BE49-F238E27FC236}">
                          <a16:creationId xmlns:a16="http://schemas.microsoft.com/office/drawing/2014/main" id="{B5FDE012-FABA-9C64-3D8D-A241434194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29293" y="4103351"/>
                      <a:ext cx="2789931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262" t="-26087" r="-4072" b="-478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7" name="文本框 196">
                      <a:extLst>
                        <a:ext uri="{FF2B5EF4-FFF2-40B4-BE49-F238E27FC236}">
                          <a16:creationId xmlns:a16="http://schemas.microsoft.com/office/drawing/2014/main" id="{4E9EA240-FCA0-FD28-07EA-BCF117FF8C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00098" y="5322844"/>
                      <a:ext cx="685123" cy="682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197" name="文本框 196">
                      <a:extLst>
                        <a:ext uri="{FF2B5EF4-FFF2-40B4-BE49-F238E27FC236}">
                          <a16:creationId xmlns:a16="http://schemas.microsoft.com/office/drawing/2014/main" id="{4E9EA240-FCA0-FD28-07EA-BCF117FF8CE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00098" y="5322844"/>
                      <a:ext cx="685123" cy="682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818" b="-909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03" name="左大括号 202">
                <a:extLst>
                  <a:ext uri="{FF2B5EF4-FFF2-40B4-BE49-F238E27FC236}">
                    <a16:creationId xmlns:a16="http://schemas.microsoft.com/office/drawing/2014/main" id="{C7664512-4B48-289F-C626-791BAA106B5F}"/>
                  </a:ext>
                </a:extLst>
              </p:cNvPr>
              <p:cNvSpPr/>
              <p:nvPr/>
            </p:nvSpPr>
            <p:spPr>
              <a:xfrm>
                <a:off x="7635002" y="4844998"/>
                <a:ext cx="448216" cy="1814796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04" name="左大括号 203">
              <a:extLst>
                <a:ext uri="{FF2B5EF4-FFF2-40B4-BE49-F238E27FC236}">
                  <a16:creationId xmlns:a16="http://schemas.microsoft.com/office/drawing/2014/main" id="{24384C69-2DA1-6D4B-CD7C-9A5846B37C11}"/>
                </a:ext>
              </a:extLst>
            </p:cNvPr>
            <p:cNvSpPr/>
            <p:nvPr/>
          </p:nvSpPr>
          <p:spPr>
            <a:xfrm>
              <a:off x="8830583" y="3628168"/>
              <a:ext cx="448216" cy="1814796"/>
            </a:xfrm>
            <a:prstGeom prst="leftBrace">
              <a:avLst>
                <a:gd name="adj1" fmla="val 0"/>
                <a:gd name="adj2" fmla="val 50000"/>
              </a:avLst>
            </a:prstGeom>
            <a:ln w="22225">
              <a:solidFill>
                <a:srgbClr val="FF0000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6E2F98A9-4877-4F85-15EB-47630BD5114E}"/>
                </a:ext>
              </a:extLst>
            </p:cNvPr>
            <p:cNvSpPr txBox="1"/>
            <p:nvPr/>
          </p:nvSpPr>
          <p:spPr>
            <a:xfrm>
              <a:off x="6706912" y="4505582"/>
              <a:ext cx="42731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嵌入向量的序列</a:t>
              </a:r>
            </a:p>
          </p:txBody>
        </p:sp>
      </p:grp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165FB-0DED-0F9A-6939-6704A1FC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2513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584478-E9BA-AA24-34F2-23041E9F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1" y="0"/>
            <a:ext cx="2986055" cy="407189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DCEF8D-4286-3C36-304F-2A8CC5416E0D}"/>
              </a:ext>
            </a:extLst>
          </p:cNvPr>
          <p:cNvSpPr txBox="1"/>
          <p:nvPr/>
        </p:nvSpPr>
        <p:spPr>
          <a:xfrm>
            <a:off x="3687416" y="934278"/>
            <a:ext cx="9253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步骤同 </a:t>
            </a:r>
            <a:r>
              <a:rPr kumimoji="1" lang="en-US" altLang="zh-CN" dirty="0"/>
              <a:t>a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b</a:t>
            </a:r>
            <a:r>
              <a:rPr kumimoji="1" lang="zh-CN" altLang="en-US" dirty="0"/>
              <a:t>，读者可自行进行归纳推导，也可自行设计含</a:t>
            </a:r>
            <a:r>
              <a:rPr kumimoji="1" lang="en-US" altLang="zh-CN" dirty="0" err="1"/>
              <a:t>fSIM</a:t>
            </a:r>
            <a:r>
              <a:rPr kumimoji="1" lang="zh-CN" altLang="en-US" dirty="0"/>
              <a:t>门的量子线路设计。</a:t>
            </a:r>
          </a:p>
        </p:txBody>
      </p:sp>
    </p:spTree>
    <p:extLst>
      <p:ext uri="{BB962C8B-B14F-4D97-AF65-F5344CB8AC3E}">
        <p14:creationId xmlns:p14="http://schemas.microsoft.com/office/powerpoint/2010/main" val="1228464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CEF0D7-E99F-10E6-455D-EEEA3CA08C8C}"/>
              </a:ext>
            </a:extLst>
          </p:cNvPr>
          <p:cNvSpPr txBox="1"/>
          <p:nvPr/>
        </p:nvSpPr>
        <p:spPr>
          <a:xfrm>
            <a:off x="417815" y="234101"/>
            <a:ext cx="3853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高维数据的</a:t>
            </a:r>
            <a:r>
              <a:rPr kumimoji="1" lang="en-US" altLang="zh-CN" sz="2400" dirty="0" err="1"/>
              <a:t>fSIM</a:t>
            </a:r>
            <a:r>
              <a:rPr kumimoji="1" lang="zh-CN" altLang="en-US" sz="2400" dirty="0"/>
              <a:t>编码方式：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AA5817-A827-B821-8C41-5F3CA6FAC171}"/>
                  </a:ext>
                </a:extLst>
              </p:cNvPr>
              <p:cNvSpPr txBox="1"/>
              <p:nvPr/>
            </p:nvSpPr>
            <p:spPr>
              <a:xfrm>
                <a:off x="588110" y="900255"/>
                <a:ext cx="4187493" cy="72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b="0" dirty="0"/>
                  <a:t>代表行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代表列</m:t>
                    </m:r>
                  </m:oMath>
                </a14:m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6AA5817-A827-B821-8C41-5F3CA6FAC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10" y="900255"/>
                <a:ext cx="4187493" cy="721993"/>
              </a:xfrm>
              <a:prstGeom prst="rect">
                <a:avLst/>
              </a:prstGeom>
              <a:blipFill>
                <a:blip r:embed="rId3"/>
                <a:stretch>
                  <a:fillRect l="-5152" t="-89474" r="-1818" b="-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6E7336-40AD-B730-DBAD-810BAF8166B9}"/>
                  </a:ext>
                </a:extLst>
              </p:cNvPr>
              <p:cNvSpPr txBox="1"/>
              <p:nvPr/>
            </p:nvSpPr>
            <p:spPr>
              <a:xfrm>
                <a:off x="4371865" y="2728734"/>
                <a:ext cx="1579278" cy="695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66E7336-40AD-B730-DBAD-810BAF816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865" y="2728734"/>
                <a:ext cx="1579278" cy="695062"/>
              </a:xfrm>
              <a:prstGeom prst="rect">
                <a:avLst/>
              </a:prstGeom>
              <a:blipFill>
                <a:blip r:embed="rId4"/>
                <a:stretch>
                  <a:fillRect l="-320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737625-F9A8-7901-47E6-66F94A0E745E}"/>
                  </a:ext>
                </a:extLst>
              </p:cNvPr>
              <p:cNvSpPr txBox="1"/>
              <p:nvPr/>
            </p:nvSpPr>
            <p:spPr>
              <a:xfrm>
                <a:off x="588110" y="1745991"/>
                <a:ext cx="3924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那么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可以用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两个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向量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去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表示</m:t>
                    </m:r>
                  </m:oMath>
                </a14:m>
                <a:r>
                  <a:rPr kumimoji="1" lang="zh-CN" altLang="en-US" b="0" dirty="0"/>
                  <a:t>二维矩阵：</a:t>
                </a:r>
                <a:endParaRPr kumimoji="1" lang="en-US" altLang="zh-CN" b="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4737625-F9A8-7901-47E6-66F94A0E7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10" y="1745991"/>
                <a:ext cx="3924151" cy="276999"/>
              </a:xfrm>
              <a:prstGeom prst="rect">
                <a:avLst/>
              </a:prstGeom>
              <a:blipFill>
                <a:blip r:embed="rId5"/>
                <a:stretch>
                  <a:fillRect l="-2903" t="-26087" r="-2581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98E8CE1-F74A-1317-A603-91DB3DD202D8}"/>
                  </a:ext>
                </a:extLst>
              </p:cNvPr>
              <p:cNvSpPr txBox="1"/>
              <p:nvPr/>
            </p:nvSpPr>
            <p:spPr>
              <a:xfrm>
                <a:off x="4179725" y="1710788"/>
                <a:ext cx="7000032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…,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98E8CE1-F74A-1317-A603-91DB3DD2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725" y="1710788"/>
                <a:ext cx="7000032" cy="347403"/>
              </a:xfrm>
              <a:prstGeom prst="rect">
                <a:avLst/>
              </a:prstGeom>
              <a:blipFill>
                <a:blip r:embed="rId6"/>
                <a:stretch>
                  <a:fillRect b="-20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B6946F-4D90-5932-868D-427D11C88502}"/>
                  </a:ext>
                </a:extLst>
              </p:cNvPr>
              <p:cNvSpPr txBox="1"/>
              <p:nvPr/>
            </p:nvSpPr>
            <p:spPr>
              <a:xfrm>
                <a:off x="599873" y="2224262"/>
                <a:ext cx="35798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分别归一化处理向量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1" lang="zh-CN" altLang="en-US" sz="2000" b="0" dirty="0"/>
                  <a:t>和</a:t>
                </a:r>
                <a14:m>
                  <m:oMath xmlns:m="http://schemas.openxmlformats.org/officeDocument/2006/math">
                    <m:r>
                      <a:rPr kumimoji="1"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B6946F-4D90-5932-868D-427D11C88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73" y="2224262"/>
                <a:ext cx="3579852" cy="307777"/>
              </a:xfrm>
              <a:prstGeom prst="rect">
                <a:avLst/>
              </a:prstGeom>
              <a:blipFill>
                <a:blip r:embed="rId7"/>
                <a:stretch>
                  <a:fillRect l="-3887" t="-28000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B3269F-390F-B081-5629-4E4C95987566}"/>
                  </a:ext>
                </a:extLst>
              </p:cNvPr>
              <p:cNvSpPr txBox="1"/>
              <p:nvPr/>
            </p:nvSpPr>
            <p:spPr>
              <a:xfrm>
                <a:off x="4775603" y="2673293"/>
                <a:ext cx="609432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5B3269F-390F-B081-5629-4E4C9598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603" y="2673293"/>
                <a:ext cx="6094324" cy="1200329"/>
              </a:xfrm>
              <a:prstGeom prst="rect">
                <a:avLst/>
              </a:prstGeom>
              <a:blipFill>
                <a:blip r:embed="rId8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E929D16-5D4A-C1F2-1B80-126FF346E94D}"/>
                  </a:ext>
                </a:extLst>
              </p:cNvPr>
              <p:cNvSpPr txBox="1"/>
              <p:nvPr/>
            </p:nvSpPr>
            <p:spPr>
              <a:xfrm>
                <a:off x="691903" y="4488724"/>
                <a:ext cx="35798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kumimoji="1" lang="zh-CN" altLang="en-US" sz="2000" dirty="0"/>
                  <a:t>分别 </a:t>
                </a:r>
                <a:r>
                  <a:rPr kumimoji="1" lang="en-US" altLang="zh-CN" sz="2000" dirty="0"/>
                  <a:t>Load</a:t>
                </a:r>
                <a:r>
                  <a:rPr kumimoji="1" lang="zh-CN" altLang="en-US" sz="2000" dirty="0"/>
                  <a:t>向量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zh-CN" altLang="en-US" sz="20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kumimoji="1"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kumimoji="1" lang="en-US" altLang="zh-CN" sz="2000" b="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E929D16-5D4A-C1F2-1B80-126FF346E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3" y="4488724"/>
                <a:ext cx="3579852" cy="307777"/>
              </a:xfrm>
              <a:prstGeom prst="rect">
                <a:avLst/>
              </a:prstGeom>
              <a:blipFill>
                <a:blip r:embed="rId9"/>
                <a:stretch>
                  <a:fillRect l="-3887" t="-24000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145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F9C6FCFF-6B2A-2901-71DA-5F2CF5DC9B92}"/>
              </a:ext>
            </a:extLst>
          </p:cNvPr>
          <p:cNvCxnSpPr>
            <a:cxnSpLocks/>
          </p:cNvCxnSpPr>
          <p:nvPr/>
        </p:nvCxnSpPr>
        <p:spPr>
          <a:xfrm>
            <a:off x="1080000" y="720000"/>
            <a:ext cx="54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A8CC6C01-B592-6B71-DABE-8D7589AED83D}"/>
              </a:ext>
            </a:extLst>
          </p:cNvPr>
          <p:cNvCxnSpPr>
            <a:cxnSpLocks/>
          </p:cNvCxnSpPr>
          <p:nvPr/>
        </p:nvCxnSpPr>
        <p:spPr>
          <a:xfrm>
            <a:off x="1080000" y="1080000"/>
            <a:ext cx="54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08DFD582-11A5-0D49-BCE2-5D6B8BD5B6E8}"/>
              </a:ext>
            </a:extLst>
          </p:cNvPr>
          <p:cNvCxnSpPr>
            <a:cxnSpLocks/>
          </p:cNvCxnSpPr>
          <p:nvPr/>
        </p:nvCxnSpPr>
        <p:spPr>
          <a:xfrm>
            <a:off x="1080000" y="1440000"/>
            <a:ext cx="54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1C39994A-EA69-730E-13C8-EF83369E71FA}"/>
              </a:ext>
            </a:extLst>
          </p:cNvPr>
          <p:cNvCxnSpPr>
            <a:cxnSpLocks/>
          </p:cNvCxnSpPr>
          <p:nvPr/>
        </p:nvCxnSpPr>
        <p:spPr>
          <a:xfrm>
            <a:off x="1080000" y="2160000"/>
            <a:ext cx="54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D6A69EAD-1BD4-96DA-6AC0-F1D3F3521D78}"/>
              </a:ext>
            </a:extLst>
          </p:cNvPr>
          <p:cNvCxnSpPr>
            <a:cxnSpLocks/>
          </p:cNvCxnSpPr>
          <p:nvPr/>
        </p:nvCxnSpPr>
        <p:spPr>
          <a:xfrm>
            <a:off x="1080000" y="2520000"/>
            <a:ext cx="54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72807B-66A2-5930-852E-25E63D259A2E}"/>
                  </a:ext>
                </a:extLst>
              </p:cNvPr>
              <p:cNvSpPr txBox="1"/>
              <p:nvPr/>
            </p:nvSpPr>
            <p:spPr>
              <a:xfrm>
                <a:off x="289474" y="3055483"/>
                <a:ext cx="35798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Load</a:t>
                </a:r>
                <a:r>
                  <a:rPr kumimoji="1" lang="zh-CN" altLang="en-US" sz="2000" dirty="0"/>
                  <a:t>向量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kumimoji="1" lang="en-US" altLang="zh-CN" sz="2000" b="0" dirty="0"/>
                  <a:t>: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D72807B-66A2-5930-852E-25E63D25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4" y="3055483"/>
                <a:ext cx="3579852" cy="307777"/>
              </a:xfrm>
              <a:prstGeom prst="rect">
                <a:avLst/>
              </a:prstGeom>
              <a:blipFill>
                <a:blip r:embed="rId3"/>
                <a:stretch>
                  <a:fillRect l="-2473" t="-24000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0B408065-1A0D-EA99-789D-6D78C318B999}"/>
              </a:ext>
            </a:extLst>
          </p:cNvPr>
          <p:cNvGrpSpPr/>
          <p:nvPr/>
        </p:nvGrpSpPr>
        <p:grpSpPr>
          <a:xfrm>
            <a:off x="1231481" y="572533"/>
            <a:ext cx="286419" cy="279679"/>
            <a:chOff x="5301348" y="3988414"/>
            <a:chExt cx="286419" cy="279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AAD1B90-DA17-55A7-688A-BD21C1C0D2BD}"/>
                    </a:ext>
                  </a:extLst>
                </p:cNvPr>
                <p:cNvSpPr txBox="1"/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AAD1B90-DA17-55A7-688A-BD21C1C0D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2222" r="-16667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A88BD6F-384F-964A-D0F6-E1AC483A1685}"/>
                </a:ext>
              </a:extLst>
            </p:cNvPr>
            <p:cNvSpPr/>
            <p:nvPr/>
          </p:nvSpPr>
          <p:spPr>
            <a:xfrm>
              <a:off x="5301348" y="3991094"/>
              <a:ext cx="28641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C1A4C3-384B-863F-2BF6-9533D78714ED}"/>
                  </a:ext>
                </a:extLst>
              </p:cNvPr>
              <p:cNvSpPr txBox="1"/>
              <p:nvPr/>
            </p:nvSpPr>
            <p:spPr>
              <a:xfrm>
                <a:off x="601915" y="579241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C1A4C3-384B-863F-2BF6-9533D787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15" y="579241"/>
                <a:ext cx="347466" cy="276999"/>
              </a:xfrm>
              <a:prstGeom prst="rect">
                <a:avLst/>
              </a:prstGeom>
              <a:blipFill>
                <a:blip r:embed="rId5"/>
                <a:stretch>
                  <a:fillRect l="-50000" t="-160870" r="-82143" b="-230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179A7C-85A6-B5B9-891D-AF0324FE1CF1}"/>
                  </a:ext>
                </a:extLst>
              </p:cNvPr>
              <p:cNvSpPr txBox="1"/>
              <p:nvPr/>
            </p:nvSpPr>
            <p:spPr>
              <a:xfrm>
                <a:off x="613140" y="943662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9179A7C-85A6-B5B9-891D-AF0324FE1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0" y="943662"/>
                <a:ext cx="347466" cy="276999"/>
              </a:xfrm>
              <a:prstGeom prst="rect">
                <a:avLst/>
              </a:prstGeom>
              <a:blipFill>
                <a:blip r:embed="rId6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4922490-9B65-ED45-DA9C-D663E649F56F}"/>
                  </a:ext>
                </a:extLst>
              </p:cNvPr>
              <p:cNvSpPr txBox="1"/>
              <p:nvPr/>
            </p:nvSpPr>
            <p:spPr>
              <a:xfrm>
                <a:off x="613140" y="1279970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4922490-9B65-ED45-DA9C-D663E649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0" y="1279970"/>
                <a:ext cx="347466" cy="276999"/>
              </a:xfrm>
              <a:prstGeom prst="rect">
                <a:avLst/>
              </a:prstGeom>
              <a:blipFill>
                <a:blip r:embed="rId7"/>
                <a:stretch>
                  <a:fillRect l="-50000" t="-160870" r="-82143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AF43A29-1EA9-A571-2F1D-E6D6F6EE02C3}"/>
                  </a:ext>
                </a:extLst>
              </p:cNvPr>
              <p:cNvSpPr txBox="1"/>
              <p:nvPr/>
            </p:nvSpPr>
            <p:spPr>
              <a:xfrm>
                <a:off x="613140" y="2006450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5AF43A29-1EA9-A571-2F1D-E6D6F6EE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40" y="2006450"/>
                <a:ext cx="347466" cy="276999"/>
              </a:xfrm>
              <a:prstGeom prst="rect">
                <a:avLst/>
              </a:prstGeom>
              <a:blipFill>
                <a:blip r:embed="rId8"/>
                <a:stretch>
                  <a:fillRect l="-50000" t="-160870" r="-82143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E373755-C70E-F16F-BEEB-822D594D2A4A}"/>
                  </a:ext>
                </a:extLst>
              </p:cNvPr>
              <p:cNvSpPr txBox="1"/>
              <p:nvPr/>
            </p:nvSpPr>
            <p:spPr>
              <a:xfrm>
                <a:off x="615993" y="2410056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E373755-C70E-F16F-BEEB-822D594D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93" y="2410056"/>
                <a:ext cx="347466" cy="276999"/>
              </a:xfrm>
              <a:prstGeom prst="rect">
                <a:avLst/>
              </a:prstGeom>
              <a:blipFill>
                <a:blip r:embed="rId9"/>
                <a:stretch>
                  <a:fillRect l="-50000" t="-160870" r="-82143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FE3E743C-A1DB-12A1-D05A-64513DA7578F}"/>
              </a:ext>
            </a:extLst>
          </p:cNvPr>
          <p:cNvCxnSpPr>
            <a:cxnSpLocks/>
          </p:cNvCxnSpPr>
          <p:nvPr/>
        </p:nvCxnSpPr>
        <p:spPr>
          <a:xfrm>
            <a:off x="1800000" y="720000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D5A535A9-A087-21E9-0D05-4876116FEDFF}"/>
              </a:ext>
            </a:extLst>
          </p:cNvPr>
          <p:cNvCxnSpPr>
            <a:cxnSpLocks/>
          </p:cNvCxnSpPr>
          <p:nvPr/>
        </p:nvCxnSpPr>
        <p:spPr>
          <a:xfrm>
            <a:off x="2079400" y="1080000"/>
            <a:ext cx="0" cy="36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415A221-52D4-58D6-436C-A3611BD6D211}"/>
                  </a:ext>
                </a:extLst>
              </p:cNvPr>
              <p:cNvSpPr txBox="1"/>
              <p:nvPr/>
            </p:nvSpPr>
            <p:spPr>
              <a:xfrm>
                <a:off x="1846921" y="780292"/>
                <a:ext cx="291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415A221-52D4-58D6-436C-A3611BD6D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921" y="780292"/>
                <a:ext cx="291554" cy="276999"/>
              </a:xfrm>
              <a:prstGeom prst="rect">
                <a:avLst/>
              </a:prstGeom>
              <a:blipFill>
                <a:blip r:embed="rId10"/>
                <a:stretch>
                  <a:fillRect l="-16667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D7110C9-4633-6087-5940-3F60F1F628E7}"/>
                  </a:ext>
                </a:extLst>
              </p:cNvPr>
              <p:cNvSpPr txBox="1"/>
              <p:nvPr/>
            </p:nvSpPr>
            <p:spPr>
              <a:xfrm>
                <a:off x="2160475" y="1125892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ED7110C9-4633-6087-5940-3F60F1F62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475" y="1125892"/>
                <a:ext cx="286232" cy="276999"/>
              </a:xfrm>
              <a:prstGeom prst="rect">
                <a:avLst/>
              </a:prstGeom>
              <a:blipFill>
                <a:blip r:embed="rId11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9A1408D4-C741-1A1D-4817-A7E5A94C5767}"/>
              </a:ext>
            </a:extLst>
          </p:cNvPr>
          <p:cNvCxnSpPr>
            <a:cxnSpLocks/>
          </p:cNvCxnSpPr>
          <p:nvPr/>
        </p:nvCxnSpPr>
        <p:spPr>
          <a:xfrm>
            <a:off x="2562000" y="508000"/>
            <a:ext cx="0" cy="217905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八边形 36">
            <a:extLst>
              <a:ext uri="{FF2B5EF4-FFF2-40B4-BE49-F238E27FC236}">
                <a16:creationId xmlns:a16="http://schemas.microsoft.com/office/drawing/2014/main" id="{FEB88442-002C-4CAC-79BC-B6C77E41255A}"/>
              </a:ext>
            </a:extLst>
          </p:cNvPr>
          <p:cNvSpPr/>
          <p:nvPr/>
        </p:nvSpPr>
        <p:spPr>
          <a:xfrm>
            <a:off x="2464633" y="284261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CA4BE8A-EBE7-8D75-8B3B-224D86596CDF}"/>
                  </a:ext>
                </a:extLst>
              </p:cNvPr>
              <p:cNvSpPr txBox="1"/>
              <p:nvPr/>
            </p:nvSpPr>
            <p:spPr>
              <a:xfrm>
                <a:off x="792381" y="3510363"/>
                <a:ext cx="658706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|001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4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FCA4BE8A-EBE7-8D75-8B3B-224D8659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81" y="3510363"/>
                <a:ext cx="6587067" cy="307777"/>
              </a:xfrm>
              <a:prstGeom prst="rect">
                <a:avLst/>
              </a:prstGeom>
              <a:blipFill>
                <a:blip r:embed="rId12"/>
                <a:stretch>
                  <a:fillRect t="-104000" b="-16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023FB9E-E4F3-AC38-6064-F550FAC5F5E9}"/>
                  </a:ext>
                </a:extLst>
              </p:cNvPr>
              <p:cNvSpPr txBox="1"/>
              <p:nvPr/>
            </p:nvSpPr>
            <p:spPr>
              <a:xfrm>
                <a:off x="6497177" y="849532"/>
                <a:ext cx="60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023FB9E-E4F3-AC38-6064-F550FAC5F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177" y="849532"/>
                <a:ext cx="605839" cy="369332"/>
              </a:xfrm>
              <a:prstGeom prst="rect">
                <a:avLst/>
              </a:prstGeom>
              <a:blipFill>
                <a:blip r:embed="rId13"/>
                <a:stretch>
                  <a:fillRect l="-4082" t="-110000" r="-28571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3C58973-8AF3-856D-8DFE-D5CB5236AE09}"/>
                  </a:ext>
                </a:extLst>
              </p:cNvPr>
              <p:cNvSpPr txBox="1"/>
              <p:nvPr/>
            </p:nvSpPr>
            <p:spPr>
              <a:xfrm>
                <a:off x="6613316" y="2172223"/>
                <a:ext cx="381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3C58973-8AF3-856D-8DFE-D5CB5236A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316" y="2172223"/>
                <a:ext cx="381258" cy="276999"/>
              </a:xfrm>
              <a:prstGeom prst="rect">
                <a:avLst/>
              </a:prstGeom>
              <a:blipFill>
                <a:blip r:embed="rId14"/>
                <a:stretch>
                  <a:fillRect l="-35484" t="-160870" r="-77419" b="-2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B4B02D1E-521E-F451-0748-FEA4DB2FD0F8}"/>
              </a:ext>
            </a:extLst>
          </p:cNvPr>
          <p:cNvCxnSpPr>
            <a:cxnSpLocks/>
          </p:cNvCxnSpPr>
          <p:nvPr/>
        </p:nvCxnSpPr>
        <p:spPr>
          <a:xfrm>
            <a:off x="3222400" y="2167790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05870811-A14E-9DF7-1BBA-0D5C2DCEDD85}"/>
              </a:ext>
            </a:extLst>
          </p:cNvPr>
          <p:cNvGrpSpPr/>
          <p:nvPr/>
        </p:nvGrpSpPr>
        <p:grpSpPr>
          <a:xfrm>
            <a:off x="2723590" y="669575"/>
            <a:ext cx="286419" cy="1613342"/>
            <a:chOff x="2723590" y="669575"/>
            <a:chExt cx="286419" cy="1613342"/>
          </a:xfrm>
        </p:grpSpPr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31CBC9C5-11E1-05B2-1718-85E7421306F9}"/>
                </a:ext>
              </a:extLst>
            </p:cNvPr>
            <p:cNvCxnSpPr>
              <a:cxnSpLocks/>
            </p:cNvCxnSpPr>
            <p:nvPr/>
          </p:nvCxnSpPr>
          <p:spPr>
            <a:xfrm>
              <a:off x="2849866" y="720000"/>
              <a:ext cx="0" cy="128645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7C71684-474E-BBF4-1DE9-36EE58C731BC}"/>
                </a:ext>
              </a:extLst>
            </p:cNvPr>
            <p:cNvGrpSpPr/>
            <p:nvPr/>
          </p:nvGrpSpPr>
          <p:grpSpPr>
            <a:xfrm>
              <a:off x="2723590" y="2003238"/>
              <a:ext cx="286419" cy="279679"/>
              <a:chOff x="5301348" y="3988414"/>
              <a:chExt cx="286419" cy="27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DEBD3DB2-DC02-05D4-AD96-A1CA76A8FEA5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DEBD3DB2-DC02-05D4-AD96-A1CA76A8FE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789" r="-15789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1EC79DB-C28E-526B-0335-FAB0BA3037AE}"/>
                  </a:ext>
                </a:extLst>
              </p:cNvPr>
              <p:cNvSpPr/>
              <p:nvPr/>
            </p:nvSpPr>
            <p:spPr>
              <a:xfrm>
                <a:off x="5301348" y="3991094"/>
                <a:ext cx="286419" cy="276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4132265D-7CB9-93F0-A675-8CFC5081BB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8224" y="669575"/>
              <a:ext cx="90000" cy="9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C5F9D65-FE83-A047-520F-14A336030ACB}"/>
                  </a:ext>
                </a:extLst>
              </p:cNvPr>
              <p:cNvSpPr txBox="1"/>
              <p:nvPr/>
            </p:nvSpPr>
            <p:spPr>
              <a:xfrm>
                <a:off x="3263173" y="2184560"/>
                <a:ext cx="382925" cy="302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C5F9D65-FE83-A047-520F-14A336030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73" y="2184560"/>
                <a:ext cx="382925" cy="302327"/>
              </a:xfrm>
              <a:prstGeom prst="rect">
                <a:avLst/>
              </a:prstGeom>
              <a:blipFill>
                <a:blip r:embed="rId16"/>
                <a:stretch>
                  <a:fillRect l="-9375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7E6CC6FA-06AB-EF27-25A1-A232CC57BAA4}"/>
              </a:ext>
            </a:extLst>
          </p:cNvPr>
          <p:cNvCxnSpPr>
            <a:cxnSpLocks/>
          </p:cNvCxnSpPr>
          <p:nvPr/>
        </p:nvCxnSpPr>
        <p:spPr>
          <a:xfrm>
            <a:off x="3646098" y="515017"/>
            <a:ext cx="0" cy="217905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八边形 57">
            <a:extLst>
              <a:ext uri="{FF2B5EF4-FFF2-40B4-BE49-F238E27FC236}">
                <a16:creationId xmlns:a16="http://schemas.microsoft.com/office/drawing/2014/main" id="{1FCD537E-48C5-EFB6-4CB1-E8E443EDF8E2}"/>
              </a:ext>
            </a:extLst>
          </p:cNvPr>
          <p:cNvSpPr/>
          <p:nvPr/>
        </p:nvSpPr>
        <p:spPr>
          <a:xfrm>
            <a:off x="3548731" y="299746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3EA930F-C7A6-EB32-C788-4DA7316C291B}"/>
                  </a:ext>
                </a:extLst>
              </p:cNvPr>
              <p:cNvSpPr txBox="1"/>
              <p:nvPr/>
            </p:nvSpPr>
            <p:spPr>
              <a:xfrm>
                <a:off x="7120193" y="519957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43EA930F-C7A6-EB32-C788-4DA7316C2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193" y="519957"/>
                <a:ext cx="6096000" cy="1200329"/>
              </a:xfrm>
              <a:prstGeom prst="rect">
                <a:avLst/>
              </a:prstGeom>
              <a:blipFill>
                <a:blip r:embed="rId17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6B14A74-6493-24BF-A1C9-BE16E4A809AC}"/>
                  </a:ext>
                </a:extLst>
              </p:cNvPr>
              <p:cNvSpPr txBox="1"/>
              <p:nvPr/>
            </p:nvSpPr>
            <p:spPr>
              <a:xfrm>
                <a:off x="775648" y="4519286"/>
                <a:ext cx="11200287" cy="542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|001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|010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1400" dirty="0"/>
                      <m:t> </m:t>
                    </m:r>
                    <m:r>
                      <m:rPr>
                        <m:sty m:val="p"/>
                      </m:rPr>
                      <a:rPr kumimoji="1" lang="en-US" altLang="zh-CN" sz="14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|00</m:t>
                        </m:r>
                      </m:e>
                    </m:d>
                  </m:oMath>
                </a14:m>
                <a:endParaRPr kumimoji="1" lang="en-US" altLang="zh-CN" sz="1400" dirty="0"/>
              </a:p>
              <a:p>
                <a:endParaRPr kumimoji="1" lang="en-US" altLang="zh-CN" sz="1400" b="0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36B14A74-6493-24BF-A1C9-BE16E4A8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8" y="4519286"/>
                <a:ext cx="11200287" cy="542841"/>
              </a:xfrm>
              <a:prstGeom prst="rect">
                <a:avLst/>
              </a:prstGeom>
              <a:blipFill>
                <a:blip r:embed="rId18"/>
                <a:stretch>
                  <a:fillRect t="-5909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6906CE20-5F06-A0D9-C743-625814F3551B}"/>
              </a:ext>
            </a:extLst>
          </p:cNvPr>
          <p:cNvCxnSpPr>
            <a:cxnSpLocks/>
          </p:cNvCxnSpPr>
          <p:nvPr/>
        </p:nvCxnSpPr>
        <p:spPr>
          <a:xfrm>
            <a:off x="4032000" y="1112507"/>
            <a:ext cx="3576" cy="882279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46566A9-0D1B-2092-17B8-EC1EAAFFCD61}"/>
              </a:ext>
            </a:extLst>
          </p:cNvPr>
          <p:cNvGrpSpPr/>
          <p:nvPr/>
        </p:nvGrpSpPr>
        <p:grpSpPr>
          <a:xfrm>
            <a:off x="3891541" y="2000573"/>
            <a:ext cx="286419" cy="279679"/>
            <a:chOff x="5301348" y="3988414"/>
            <a:chExt cx="286419" cy="279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7266B82-7768-08FA-9E39-34FAFF8BD5A5}"/>
                    </a:ext>
                  </a:extLst>
                </p:cNvPr>
                <p:cNvSpPr txBox="1"/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07266B82-7768-08FA-9E39-34FAFF8BD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2222" r="-16667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F6F1C94A-3330-A2BF-148F-DAA2D48C2ABD}"/>
                </a:ext>
              </a:extLst>
            </p:cNvPr>
            <p:cNvSpPr/>
            <p:nvPr/>
          </p:nvSpPr>
          <p:spPr>
            <a:xfrm>
              <a:off x="5301348" y="3991094"/>
              <a:ext cx="28641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C20AE727-B652-F44E-F458-CD99A2D36C44}"/>
              </a:ext>
            </a:extLst>
          </p:cNvPr>
          <p:cNvSpPr>
            <a:spLocks noChangeAspect="1"/>
          </p:cNvSpPr>
          <p:nvPr/>
        </p:nvSpPr>
        <p:spPr>
          <a:xfrm>
            <a:off x="3986175" y="1022507"/>
            <a:ext cx="90000" cy="9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525FC97-AE6E-0056-D36B-FB0A3A8B258F}"/>
              </a:ext>
            </a:extLst>
          </p:cNvPr>
          <p:cNvCxnSpPr>
            <a:cxnSpLocks/>
          </p:cNvCxnSpPr>
          <p:nvPr/>
        </p:nvCxnSpPr>
        <p:spPr>
          <a:xfrm>
            <a:off x="4284945" y="2167790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512F165-D164-E2D5-BBEA-387A18D0417A}"/>
                  </a:ext>
                </a:extLst>
              </p:cNvPr>
              <p:cNvSpPr txBox="1"/>
              <p:nvPr/>
            </p:nvSpPr>
            <p:spPr>
              <a:xfrm>
                <a:off x="4325718" y="2184560"/>
                <a:ext cx="38292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7512F165-D164-E2D5-BBEA-387A18D04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718" y="2184560"/>
                <a:ext cx="382925" cy="300788"/>
              </a:xfrm>
              <a:prstGeom prst="rect">
                <a:avLst/>
              </a:prstGeom>
              <a:blipFill>
                <a:blip r:embed="rId19"/>
                <a:stretch>
                  <a:fillRect l="-12903" b="-1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C7C19B06-1135-C961-64FE-909E157E1B76}"/>
              </a:ext>
            </a:extLst>
          </p:cNvPr>
          <p:cNvCxnSpPr>
            <a:cxnSpLocks/>
          </p:cNvCxnSpPr>
          <p:nvPr/>
        </p:nvCxnSpPr>
        <p:spPr>
          <a:xfrm>
            <a:off x="4708643" y="524022"/>
            <a:ext cx="0" cy="217905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八边形 76">
            <a:extLst>
              <a:ext uri="{FF2B5EF4-FFF2-40B4-BE49-F238E27FC236}">
                <a16:creationId xmlns:a16="http://schemas.microsoft.com/office/drawing/2014/main" id="{ECF3AFC7-E96C-8FB2-2678-97EA3C490CBB}"/>
              </a:ext>
            </a:extLst>
          </p:cNvPr>
          <p:cNvSpPr/>
          <p:nvPr/>
        </p:nvSpPr>
        <p:spPr>
          <a:xfrm>
            <a:off x="4611276" y="308751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31B9474-F0F6-5ADF-226F-5DD30E6A3391}"/>
                  </a:ext>
                </a:extLst>
              </p:cNvPr>
              <p:cNvSpPr txBox="1"/>
              <p:nvPr/>
            </p:nvSpPr>
            <p:spPr>
              <a:xfrm>
                <a:off x="785890" y="5026934"/>
                <a:ext cx="12424527" cy="61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sz="1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zh-CN" altLang="en-US" sz="140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|001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|010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1400" dirty="0"/>
                      <m:t> </m:t>
                    </m:r>
                    <m:r>
                      <m:rPr>
                        <m:sty m:val="p"/>
                      </m:rPr>
                      <a:rPr kumimoji="1" lang="en-US" altLang="zh-CN" sz="14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sz="1400" dirty="0"/>
              </a:p>
              <a:p>
                <a:endParaRPr kumimoji="1" lang="en-US" altLang="zh-CN" b="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E31B9474-F0F6-5ADF-226F-5DD30E6A3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90" y="5026934"/>
                <a:ext cx="12424527" cy="611834"/>
              </a:xfrm>
              <a:prstGeom prst="rect">
                <a:avLst/>
              </a:prstGeom>
              <a:blipFill>
                <a:blip r:embed="rId20"/>
                <a:stretch>
                  <a:fillRect t="-55102" b="-34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8944BE5-991E-2C36-7CFE-F57A20109D83}"/>
                  </a:ext>
                </a:extLst>
              </p:cNvPr>
              <p:cNvSpPr txBox="1"/>
              <p:nvPr/>
            </p:nvSpPr>
            <p:spPr>
              <a:xfrm>
                <a:off x="792381" y="5556247"/>
                <a:ext cx="9781585" cy="805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140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1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|001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|01</m:t>
                          </m:r>
                        </m:e>
                      </m:d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|001</m:t>
                              </m:r>
                            </m:e>
                          </m:d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1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|010</m:t>
                              </m:r>
                            </m:e>
                          </m:d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|01</m:t>
                          </m:r>
                        </m:e>
                      </m:d>
                      <m:r>
                        <a:rPr kumimoji="1"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400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400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400" i="1">
                                  <a:latin typeface="Cambria Math" panose="02040503050406030204" pitchFamily="18" charset="0"/>
                                </a:rPr>
                                <m:t>|010</m:t>
                              </m:r>
                            </m:e>
                          </m:d>
                          <m:r>
                            <a:rPr kumimoji="1" lang="en-US" altLang="zh-CN" sz="1400" i="1">
                              <a:latin typeface="Cambria Math" panose="02040503050406030204" pitchFamily="18" charset="0"/>
                            </a:rPr>
                            <m:t>|10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1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zh-CN" altLang="en-US" sz="1400" b="0" i="1" smtClean="0">
                        <a:latin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kumimoji="1" lang="en-US" altLang="zh-CN" sz="1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1400" dirty="0"/>
                      <m:t> </m:t>
                    </m:r>
                    <m:r>
                      <m:rPr>
                        <m:sty m:val="p"/>
                      </m:rPr>
                      <a:rPr kumimoji="1" lang="en-US" altLang="zh-CN" sz="14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400" i="1" dirty="0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400" i="1"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400" i="1"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|100</m:t>
                            </m:r>
                          </m:e>
                        </m:d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</m:oMath>
                </a14:m>
                <a:br>
                  <a:rPr kumimoji="1" lang="en-US" altLang="zh-CN" sz="1400" i="1" dirty="0">
                    <a:latin typeface="Cambria Math" panose="02040503050406030204" pitchFamily="18" charset="0"/>
                  </a:rPr>
                </a:br>
                <a:r>
                  <a:rPr kumimoji="1" lang="en-US" altLang="zh-CN" sz="1400" i="1" dirty="0">
                    <a:latin typeface="Cambria Math" panose="02040503050406030204" pitchFamily="18" charset="0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kumimoji="1"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00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sz="1400" dirty="0"/>
              </a:p>
            </p:txBody>
          </p:sp>
        </mc:Choice>
        <mc:Fallback xmlns=""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88944BE5-991E-2C36-7CFE-F57A20109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81" y="5556247"/>
                <a:ext cx="9781585" cy="805477"/>
              </a:xfrm>
              <a:prstGeom prst="rect">
                <a:avLst/>
              </a:prstGeom>
              <a:blipFill>
                <a:blip r:embed="rId21"/>
                <a:stretch>
                  <a:fillRect t="-56923" b="-6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4311B4C1-634B-A372-EDEF-AAF6CCBD1EB8}"/>
              </a:ext>
            </a:extLst>
          </p:cNvPr>
          <p:cNvCxnSpPr>
            <a:cxnSpLocks/>
          </p:cNvCxnSpPr>
          <p:nvPr/>
        </p:nvCxnSpPr>
        <p:spPr>
          <a:xfrm>
            <a:off x="5109295" y="1440000"/>
            <a:ext cx="826" cy="560573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6D8D5CB-9DAB-6547-04BD-CDA936E211E7}"/>
              </a:ext>
            </a:extLst>
          </p:cNvPr>
          <p:cNvGrpSpPr/>
          <p:nvPr/>
        </p:nvGrpSpPr>
        <p:grpSpPr>
          <a:xfrm>
            <a:off x="4966086" y="2006360"/>
            <a:ext cx="286419" cy="279679"/>
            <a:chOff x="5301348" y="3988414"/>
            <a:chExt cx="286419" cy="2796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C24FB78-9CEC-07A9-00D6-4B34832CDE4D}"/>
                    </a:ext>
                  </a:extLst>
                </p:cNvPr>
                <p:cNvSpPr txBox="1"/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EC24FB78-9CEC-07A9-00D6-4B34832CD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8269" y="3988414"/>
                  <a:ext cx="217239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22222" r="-22222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96D0F65-9C34-A1E4-C99E-D98E89DC6561}"/>
                </a:ext>
              </a:extLst>
            </p:cNvPr>
            <p:cNvSpPr/>
            <p:nvPr/>
          </p:nvSpPr>
          <p:spPr>
            <a:xfrm>
              <a:off x="5301348" y="3991094"/>
              <a:ext cx="286419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5" name="椭圆 84">
            <a:extLst>
              <a:ext uri="{FF2B5EF4-FFF2-40B4-BE49-F238E27FC236}">
                <a16:creationId xmlns:a16="http://schemas.microsoft.com/office/drawing/2014/main" id="{749D9FA0-5B39-BC11-3085-258AD4B430A6}"/>
              </a:ext>
            </a:extLst>
          </p:cNvPr>
          <p:cNvSpPr>
            <a:spLocks noChangeAspect="1"/>
          </p:cNvSpPr>
          <p:nvPr/>
        </p:nvSpPr>
        <p:spPr>
          <a:xfrm>
            <a:off x="5070861" y="1389575"/>
            <a:ext cx="90000" cy="9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BE35D8A8-20C4-7C90-8DD2-5F83A0AF7DA8}"/>
              </a:ext>
            </a:extLst>
          </p:cNvPr>
          <p:cNvCxnSpPr>
            <a:cxnSpLocks/>
          </p:cNvCxnSpPr>
          <p:nvPr/>
        </p:nvCxnSpPr>
        <p:spPr>
          <a:xfrm>
            <a:off x="5380213" y="2159834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6615A4E0-3A52-C13A-EDCB-2C7BF9B26E31}"/>
                  </a:ext>
                </a:extLst>
              </p:cNvPr>
              <p:cNvSpPr txBox="1"/>
              <p:nvPr/>
            </p:nvSpPr>
            <p:spPr>
              <a:xfrm>
                <a:off x="5420986" y="2176604"/>
                <a:ext cx="382925" cy="300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6615A4E0-3A52-C13A-EDCB-2C7BF9B26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986" y="2176604"/>
                <a:ext cx="382925" cy="300788"/>
              </a:xfrm>
              <a:prstGeom prst="rect">
                <a:avLst/>
              </a:prstGeom>
              <a:blipFill>
                <a:blip r:embed="rId23"/>
                <a:stretch>
                  <a:fillRect l="-9677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8D9B9EC8-2B05-BEA9-6D5B-713FBD030D89}"/>
              </a:ext>
            </a:extLst>
          </p:cNvPr>
          <p:cNvCxnSpPr>
            <a:cxnSpLocks/>
          </p:cNvCxnSpPr>
          <p:nvPr/>
        </p:nvCxnSpPr>
        <p:spPr>
          <a:xfrm>
            <a:off x="5803911" y="531104"/>
            <a:ext cx="0" cy="217905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八边形 89">
            <a:extLst>
              <a:ext uri="{FF2B5EF4-FFF2-40B4-BE49-F238E27FC236}">
                <a16:creationId xmlns:a16="http://schemas.microsoft.com/office/drawing/2014/main" id="{20DC1804-F9DE-FD1F-0DE9-547CA5BF26CC}"/>
              </a:ext>
            </a:extLst>
          </p:cNvPr>
          <p:cNvSpPr/>
          <p:nvPr/>
        </p:nvSpPr>
        <p:spPr>
          <a:xfrm>
            <a:off x="5706544" y="315833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893D852-1AB0-831E-BD15-9EEF1B1C7FBB}"/>
                  </a:ext>
                </a:extLst>
              </p:cNvPr>
              <p:cNvSpPr txBox="1"/>
              <p:nvPr/>
            </p:nvSpPr>
            <p:spPr>
              <a:xfrm>
                <a:off x="289474" y="3981976"/>
                <a:ext cx="35798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zh-CN" altLang="en-US" sz="2000" dirty="0"/>
                  <a:t> </a:t>
                </a:r>
                <a:r>
                  <a:rPr kumimoji="1" lang="en-US" altLang="zh-CN" sz="2000" dirty="0"/>
                  <a:t>Load</a:t>
                </a:r>
                <a:r>
                  <a:rPr kumimoji="1" lang="zh-CN" altLang="en-US" sz="2000" dirty="0"/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/>
                  <a:t> </a:t>
                </a:r>
                <a:r>
                  <a:rPr kumimoji="1" lang="en-US" altLang="zh-CN" sz="2000" b="0" dirty="0"/>
                  <a:t>: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893D852-1AB0-831E-BD15-9EEF1B1C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4" y="3981976"/>
                <a:ext cx="3579852" cy="307777"/>
              </a:xfrm>
              <a:prstGeom prst="rect">
                <a:avLst/>
              </a:prstGeom>
              <a:blipFill>
                <a:blip r:embed="rId24"/>
                <a:stretch>
                  <a:fillRect l="-2473" t="-24000" b="-4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520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93CA0D9-9D2A-B32F-63F5-DA3FA5B1D990}"/>
              </a:ext>
            </a:extLst>
          </p:cNvPr>
          <p:cNvSpPr txBox="1"/>
          <p:nvPr/>
        </p:nvSpPr>
        <p:spPr>
          <a:xfrm>
            <a:off x="570003" y="1945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证明系数：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7A3C30-3F81-8AE0-4DB9-7CA8C438C8EF}"/>
                  </a:ext>
                </a:extLst>
              </p:cNvPr>
              <p:cNvSpPr txBox="1"/>
              <p:nvPr/>
            </p:nvSpPr>
            <p:spPr>
              <a:xfrm>
                <a:off x="-1" y="875350"/>
                <a:ext cx="12655685" cy="732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|001</m:t>
                          </m:r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|01</m:t>
                          </m:r>
                        </m:e>
                      </m:d>
                      <m:r>
                        <a:rPr kumimoji="1"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|001</m:t>
                              </m:r>
                            </m:e>
                          </m:d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</m:d>
                      <m: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|010</m:t>
                              </m:r>
                            </m:e>
                          </m:d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|01</m:t>
                          </m:r>
                        </m:e>
                      </m:d>
                      <m:r>
                        <a:rPr kumimoji="1"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|010</m:t>
                              </m:r>
                            </m:e>
                          </m:d>
                          <m:r>
                            <a:rPr kumimoji="1"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|10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sz="18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kumimoji="1" lang="zh-CN" alt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kumimoji="1"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kumimoji="1" lang="en-US" altLang="zh-CN" sz="1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</m:oMath>
                </a14:m>
                <a:r>
                  <a:rPr kumimoji="1" lang="en-US" altLang="zh-CN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sSub>
                      <m:sSubPr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|100</m:t>
                            </m:r>
                          </m:e>
                        </m:d>
                        <m:r>
                          <a:rPr kumimoji="1"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E7A3C30-3F81-8AE0-4DB9-7CA8C438C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875350"/>
                <a:ext cx="12655685" cy="732380"/>
              </a:xfrm>
              <a:prstGeom prst="rect">
                <a:avLst/>
              </a:prstGeom>
              <a:blipFill>
                <a:blip r:embed="rId2"/>
                <a:stretch>
                  <a:fillRect l="-201" t="-84483" b="-1258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477AA5-6EE3-66A8-59B7-35C8760BF20A}"/>
                  </a:ext>
                </a:extLst>
              </p:cNvPr>
              <p:cNvSpPr txBox="1"/>
              <p:nvPr/>
            </p:nvSpPr>
            <p:spPr>
              <a:xfrm>
                <a:off x="1118682" y="2453018"/>
                <a:ext cx="6342434" cy="1030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||/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 dirty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 dirty="0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477AA5-6EE3-66A8-59B7-35C8760BF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82" y="2453018"/>
                <a:ext cx="6342434" cy="1030282"/>
              </a:xfrm>
              <a:prstGeom prst="rect">
                <a:avLst/>
              </a:prstGeom>
              <a:blipFill>
                <a:blip r:embed="rId3"/>
                <a:stretch>
                  <a:fillRect l="-400"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1177E0-63ED-A9F2-07F2-7A9FBD7113C8}"/>
                  </a:ext>
                </a:extLst>
              </p:cNvPr>
              <p:cNvSpPr txBox="1"/>
              <p:nvPr/>
            </p:nvSpPr>
            <p:spPr>
              <a:xfrm>
                <a:off x="-1177047" y="2008921"/>
                <a:ext cx="63424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</m:t>
                      </m:r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F1177E0-63ED-A9F2-07F2-7A9FBD711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77047" y="2008921"/>
                <a:ext cx="634243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D78A3A-4DDD-DCCF-A5D6-D6B58CB472FD}"/>
                  </a:ext>
                </a:extLst>
              </p:cNvPr>
              <p:cNvSpPr txBox="1"/>
              <p:nvPr/>
            </p:nvSpPr>
            <p:spPr>
              <a:xfrm>
                <a:off x="1347281" y="2008921"/>
                <a:ext cx="69163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kumimoji="1" lang="en-US" altLang="zh-CN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1"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CN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2D78A3A-4DDD-DCCF-A5D6-D6B58CB47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281" y="2008921"/>
                <a:ext cx="691636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15E4D8-6496-C549-E77D-95917D0C237C}"/>
                  </a:ext>
                </a:extLst>
              </p:cNvPr>
              <p:cNvSpPr txBox="1"/>
              <p:nvPr/>
            </p:nvSpPr>
            <p:spPr>
              <a:xfrm>
                <a:off x="4082374" y="2505670"/>
                <a:ext cx="6342434" cy="746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715E4D8-6496-C549-E77D-95917D0C2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374" y="2505670"/>
                <a:ext cx="6342434" cy="746038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34243B-9683-A8B5-31A0-E8574DB68491}"/>
                  </a:ext>
                </a:extLst>
              </p:cNvPr>
              <p:cNvSpPr txBox="1"/>
              <p:nvPr/>
            </p:nvSpPr>
            <p:spPr>
              <a:xfrm>
                <a:off x="1118682" y="3901925"/>
                <a:ext cx="13278256" cy="433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|001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|001</m:t>
                            </m:r>
                          </m:e>
                        </m:d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|010</m:t>
                            </m:r>
                          </m:e>
                        </m:d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</m:oMath>
                </a14:m>
                <a:r>
                  <a:rPr lang="en-US" altLang="zh-CN" sz="1400" dirty="0"/>
                  <a:t>+</a:t>
                </a:r>
                <a:r>
                  <a:rPr kumimoji="1" lang="en-US" altLang="zh-CN" sz="1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|010</m:t>
                            </m:r>
                          </m:e>
                        </m:d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kumimoji="1"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  <m:r>
                      <m:rPr>
                        <m:nor/>
                      </m:rPr>
                      <a:rPr kumimoji="1" lang="en-US" altLang="zh-CN" sz="1400" dirty="0"/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kumimoji="1"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  <m:d>
                      <m:dPr>
                        <m:begChr m:val=""/>
                        <m:endChr m:val="⟩"/>
                        <m:ctrlPr>
                          <a:rPr kumimoji="1" lang="en-US" altLang="zh-CN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</a:rPr>
                              <m:t>|100</m:t>
                            </m:r>
                          </m:e>
                        </m:d>
                        <m:r>
                          <a:rPr kumimoji="1" lang="en-US" altLang="zh-CN" sz="1400" i="1"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F34243B-9683-A8B5-31A0-E8574DB68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682" y="3901925"/>
                <a:ext cx="13278256" cy="433517"/>
              </a:xfrm>
              <a:prstGeom prst="rect">
                <a:avLst/>
              </a:prstGeom>
              <a:blipFill>
                <a:blip r:embed="rId7"/>
                <a:stretch>
                  <a:fillRect t="-97143" b="-14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9268206-5768-B104-4578-169570FF318B}"/>
                  </a:ext>
                </a:extLst>
              </p:cNvPr>
              <p:cNvSpPr txBox="1"/>
              <p:nvPr/>
            </p:nvSpPr>
            <p:spPr>
              <a:xfrm>
                <a:off x="1057073" y="4607713"/>
                <a:ext cx="11879764" cy="5188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00</m:t>
                            </m:r>
                          </m:sub>
                        </m:sSub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|001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</a:rPr>
                              <m:t>|001</m:t>
                            </m:r>
                          </m:e>
                        </m:d>
                        <m:r>
                          <a:rPr kumimoji="1" lang="en-US" altLang="zh-CN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|010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|010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|100</m:t>
                        </m:r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|100</m:t>
                            </m:r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|10</m:t>
                        </m:r>
                      </m:e>
                    </m:d>
                  </m:oMath>
                </a14:m>
                <a:r>
                  <a:rPr kumimoji="1" lang="en-US" altLang="zh-CN" dirty="0"/>
                  <a:t>}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E9268206-5768-B104-4578-169570FF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73" y="4607713"/>
                <a:ext cx="11879764" cy="518860"/>
              </a:xfrm>
              <a:prstGeom prst="rect">
                <a:avLst/>
              </a:prstGeom>
              <a:blipFill>
                <a:blip r:embed="rId8"/>
                <a:stretch>
                  <a:fillRect l="-214" t="-109524" b="-15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6E102A-0FE8-39F4-5900-A198C27FBDB0}"/>
                  </a:ext>
                </a:extLst>
              </p:cNvPr>
              <p:cNvSpPr txBox="1"/>
              <p:nvPr/>
            </p:nvSpPr>
            <p:spPr>
              <a:xfrm>
                <a:off x="1204531" y="5459855"/>
                <a:ext cx="1579278" cy="695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01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66E102A-0FE8-39F4-5900-A198C27FB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531" y="5459855"/>
                <a:ext cx="1579278" cy="695062"/>
              </a:xfrm>
              <a:prstGeom prst="rect">
                <a:avLst/>
              </a:prstGeom>
              <a:blipFill>
                <a:blip r:embed="rId9"/>
                <a:stretch>
                  <a:fillRect l="-3200" b="-1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79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6853A7-B617-1212-EA45-F8073B0B91C1}"/>
              </a:ext>
            </a:extLst>
          </p:cNvPr>
          <p:cNvSpPr txBox="1"/>
          <p:nvPr/>
        </p:nvSpPr>
        <p:spPr>
          <a:xfrm>
            <a:off x="417815" y="234101"/>
            <a:ext cx="4972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0000"/>
                </a:solidFill>
              </a:rPr>
              <a:t>Idea</a:t>
            </a:r>
            <a:r>
              <a:rPr kumimoji="1" lang="zh-CN" altLang="en-US" sz="2400" dirty="0">
                <a:solidFill>
                  <a:srgbClr val="FF0000"/>
                </a:solidFill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</a:rPr>
              <a:t>1</a:t>
            </a:r>
            <a:r>
              <a:rPr kumimoji="1" lang="zh-CN" altLang="en-US" sz="2400" dirty="0">
                <a:solidFill>
                  <a:srgbClr val="FF0000"/>
                </a:solidFill>
              </a:rPr>
              <a:t>：高维数据的</a:t>
            </a:r>
            <a:r>
              <a:rPr kumimoji="1" lang="en-US" altLang="zh-CN" sz="2400" dirty="0" err="1">
                <a:solidFill>
                  <a:srgbClr val="FF0000"/>
                </a:solidFill>
              </a:rPr>
              <a:t>fSIM</a:t>
            </a:r>
            <a:r>
              <a:rPr kumimoji="1" lang="zh-CN" altLang="en-US" sz="2400" dirty="0">
                <a:solidFill>
                  <a:srgbClr val="FF0000"/>
                </a:solidFill>
              </a:rPr>
              <a:t>编码方式：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C1EA32-E28C-C754-78B0-344606DD5022}"/>
                  </a:ext>
                </a:extLst>
              </p:cNvPr>
              <p:cNvSpPr txBox="1"/>
              <p:nvPr/>
            </p:nvSpPr>
            <p:spPr>
              <a:xfrm>
                <a:off x="588110" y="900255"/>
                <a:ext cx="6045181" cy="72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den>
                    </m:f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𝑖𝑗𝑘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b="0" dirty="0"/>
                  <a:t>代表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d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代表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,|</m:t>
                    </m:r>
                    <m:d>
                      <m:dPr>
                        <m:begChr m:val=""/>
                        <m:endChr m:val="⟩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代表</m:t>
                    </m:r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kumimoji="1" lang="zh-CN" altLang="en-US" b="0" dirty="0"/>
                  <a:t>。</a:t>
                </a:r>
                <a:br>
                  <a:rPr kumimoji="1" lang="en-US" altLang="zh-CN" b="0" dirty="0"/>
                </a:br>
                <a:endParaRPr kumimoji="1" lang="en-US" altLang="zh-CN" b="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C1EA32-E28C-C754-78B0-344606DD5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10" y="900255"/>
                <a:ext cx="6045181" cy="721993"/>
              </a:xfrm>
              <a:prstGeom prst="rect">
                <a:avLst/>
              </a:prstGeom>
              <a:blipFill>
                <a:blip r:embed="rId3"/>
                <a:stretch>
                  <a:fillRect l="-3564" t="-89474" b="-8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F727961-04D6-4A7D-C8A2-9D3D3657D15F}"/>
              </a:ext>
            </a:extLst>
          </p:cNvPr>
          <p:cNvSpPr txBox="1"/>
          <p:nvPr/>
        </p:nvSpPr>
        <p:spPr>
          <a:xfrm>
            <a:off x="6438795" y="248268"/>
            <a:ext cx="5851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highlight>
                  <a:srgbClr val="FFFF00"/>
                </a:highlight>
              </a:rPr>
              <a:t>仿照二维数组的编码方式编码三维数据，甚至</a:t>
            </a:r>
            <a:r>
              <a:rPr kumimoji="1" lang="en-US" altLang="zh-CN" dirty="0">
                <a:highlight>
                  <a:srgbClr val="FFFF00"/>
                </a:highlight>
              </a:rPr>
              <a:t>n</a:t>
            </a:r>
            <a:r>
              <a:rPr kumimoji="1" lang="zh-CN" altLang="en-US" dirty="0">
                <a:highlight>
                  <a:srgbClr val="FFFF00"/>
                </a:highlight>
              </a:rPr>
              <a:t>维数据。</a:t>
            </a: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>
                <a:highlight>
                  <a:srgbClr val="FFFF00"/>
                </a:highlight>
              </a:rPr>
              <a:t>具体实现步骤与细节待补充。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C4D932D-F9AA-9A86-F897-C2B72231C359}"/>
              </a:ext>
            </a:extLst>
          </p:cNvPr>
          <p:cNvGrpSpPr/>
          <p:nvPr/>
        </p:nvGrpSpPr>
        <p:grpSpPr>
          <a:xfrm>
            <a:off x="3149169" y="2650705"/>
            <a:ext cx="6501101" cy="2425898"/>
            <a:chOff x="1250795" y="3674436"/>
            <a:chExt cx="6501101" cy="2425898"/>
          </a:xfrm>
        </p:grpSpPr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977D4055-36F7-E3B4-D7A1-2785ACA4789D}"/>
                </a:ext>
              </a:extLst>
            </p:cNvPr>
            <p:cNvCxnSpPr>
              <a:cxnSpLocks/>
            </p:cNvCxnSpPr>
            <p:nvPr/>
          </p:nvCxnSpPr>
          <p:spPr>
            <a:xfrm>
              <a:off x="1728880" y="4110175"/>
              <a:ext cx="54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1D1590D2-71A9-40C6-3403-F9A5D428FAFC}"/>
                </a:ext>
              </a:extLst>
            </p:cNvPr>
            <p:cNvCxnSpPr>
              <a:cxnSpLocks/>
            </p:cNvCxnSpPr>
            <p:nvPr/>
          </p:nvCxnSpPr>
          <p:spPr>
            <a:xfrm>
              <a:off x="1728880" y="4470175"/>
              <a:ext cx="54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816056DA-FF8D-E296-91C7-333BAABF09D9}"/>
                </a:ext>
              </a:extLst>
            </p:cNvPr>
            <p:cNvCxnSpPr>
              <a:cxnSpLocks/>
            </p:cNvCxnSpPr>
            <p:nvPr/>
          </p:nvCxnSpPr>
          <p:spPr>
            <a:xfrm>
              <a:off x="1728880" y="4830175"/>
              <a:ext cx="54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5D7A6C06-45FE-7804-CC57-4088FA2A43C4}"/>
                </a:ext>
              </a:extLst>
            </p:cNvPr>
            <p:cNvCxnSpPr>
              <a:cxnSpLocks/>
            </p:cNvCxnSpPr>
            <p:nvPr/>
          </p:nvCxnSpPr>
          <p:spPr>
            <a:xfrm>
              <a:off x="1728880" y="5550175"/>
              <a:ext cx="54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7846ED50-FE3A-9F46-5593-59AB0CCB9EE6}"/>
                </a:ext>
              </a:extLst>
            </p:cNvPr>
            <p:cNvCxnSpPr>
              <a:cxnSpLocks/>
            </p:cNvCxnSpPr>
            <p:nvPr/>
          </p:nvCxnSpPr>
          <p:spPr>
            <a:xfrm>
              <a:off x="1728880" y="5910175"/>
              <a:ext cx="54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0179F8E-04F0-B0A3-70E3-8D92847560D1}"/>
                </a:ext>
              </a:extLst>
            </p:cNvPr>
            <p:cNvGrpSpPr/>
            <p:nvPr/>
          </p:nvGrpSpPr>
          <p:grpSpPr>
            <a:xfrm>
              <a:off x="1880361" y="3962708"/>
              <a:ext cx="286419" cy="279679"/>
              <a:chOff x="5301348" y="3988414"/>
              <a:chExt cx="286419" cy="27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99D47384-DAD5-381F-2402-1FDC9F8AA6B4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15" name="文本框 14">
                    <a:extLst>
                      <a:ext uri="{FF2B5EF4-FFF2-40B4-BE49-F238E27FC236}">
                        <a16:creationId xmlns:a16="http://schemas.microsoft.com/office/drawing/2014/main" id="{5AAD1B90-DA17-55A7-688A-BD21C1C0D2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16667" b="-909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955312D-19AE-8990-5974-7C12EA7A5681}"/>
                  </a:ext>
                </a:extLst>
              </p:cNvPr>
              <p:cNvSpPr/>
              <p:nvPr/>
            </p:nvSpPr>
            <p:spPr>
              <a:xfrm>
                <a:off x="5301348" y="3991094"/>
                <a:ext cx="286419" cy="276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2001799-CC97-1FAB-252D-376E624C37FA}"/>
                    </a:ext>
                  </a:extLst>
                </p:cNvPr>
                <p:cNvSpPr txBox="1"/>
                <p:nvPr/>
              </p:nvSpPr>
              <p:spPr>
                <a:xfrm>
                  <a:off x="1250795" y="3969416"/>
                  <a:ext cx="347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E2001799-CC97-1FAB-252D-376E624C37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0795" y="3969416"/>
                  <a:ext cx="347466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3571" t="-160870" r="-82143" b="-2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76CD6D6-4559-7CF9-0487-5EA149D6247C}"/>
                    </a:ext>
                  </a:extLst>
                </p:cNvPr>
                <p:cNvSpPr txBox="1"/>
                <p:nvPr/>
              </p:nvSpPr>
              <p:spPr>
                <a:xfrm>
                  <a:off x="1262020" y="4333837"/>
                  <a:ext cx="347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476CD6D6-4559-7CF9-0487-5EA149D624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020" y="4333837"/>
                  <a:ext cx="34746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0000" t="-160870" r="-85714" b="-2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A4A3061-B517-3D6D-44F6-BE105D4932C8}"/>
                    </a:ext>
                  </a:extLst>
                </p:cNvPr>
                <p:cNvSpPr txBox="1"/>
                <p:nvPr/>
              </p:nvSpPr>
              <p:spPr>
                <a:xfrm>
                  <a:off x="1262020" y="4670145"/>
                  <a:ext cx="347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7A4A3061-B517-3D6D-44F6-BE105D4932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020" y="4670145"/>
                  <a:ext cx="347466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0000" t="-160870" r="-85714" b="-2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4AC8F56-07AA-C004-1484-AF57D8E5C8BF}"/>
                    </a:ext>
                  </a:extLst>
                </p:cNvPr>
                <p:cNvSpPr txBox="1"/>
                <p:nvPr/>
              </p:nvSpPr>
              <p:spPr>
                <a:xfrm>
                  <a:off x="1262020" y="5396625"/>
                  <a:ext cx="347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74AC8F56-07AA-C004-1484-AF57D8E5C8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020" y="5396625"/>
                  <a:ext cx="3474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0000" t="-160870" r="-85714" b="-2347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438A58D-AB55-FA8F-F428-C551840504E7}"/>
                    </a:ext>
                  </a:extLst>
                </p:cNvPr>
                <p:cNvSpPr txBox="1"/>
                <p:nvPr/>
              </p:nvSpPr>
              <p:spPr>
                <a:xfrm>
                  <a:off x="1264873" y="5800231"/>
                  <a:ext cx="3474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438A58D-AB55-FA8F-F428-C55184050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4873" y="5800231"/>
                  <a:ext cx="3474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0000" t="-168182" r="-82143" b="-2454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FDC98530-39BE-19CD-61D2-C74D0862F965}"/>
                </a:ext>
              </a:extLst>
            </p:cNvPr>
            <p:cNvCxnSpPr>
              <a:cxnSpLocks/>
            </p:cNvCxnSpPr>
            <p:nvPr/>
          </p:nvCxnSpPr>
          <p:spPr>
            <a:xfrm>
              <a:off x="2448880" y="4110175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725515C6-C820-3223-E791-0C2D8687ACD7}"/>
                </a:ext>
              </a:extLst>
            </p:cNvPr>
            <p:cNvCxnSpPr>
              <a:cxnSpLocks/>
            </p:cNvCxnSpPr>
            <p:nvPr/>
          </p:nvCxnSpPr>
          <p:spPr>
            <a:xfrm>
              <a:off x="2728280" y="4470175"/>
              <a:ext cx="0" cy="36000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C561E47-D9D2-C1CC-EE01-B4688ADB0D38}"/>
                    </a:ext>
                  </a:extLst>
                </p:cNvPr>
                <p:cNvSpPr txBox="1"/>
                <p:nvPr/>
              </p:nvSpPr>
              <p:spPr>
                <a:xfrm>
                  <a:off x="2495801" y="4170467"/>
                  <a:ext cx="291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0C561E47-D9D2-C1CC-EE01-B4688ADB0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801" y="4170467"/>
                  <a:ext cx="2915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ACB853F-9CD9-8199-28A8-612E39D21690}"/>
                    </a:ext>
                  </a:extLst>
                </p:cNvPr>
                <p:cNvSpPr txBox="1"/>
                <p:nvPr/>
              </p:nvSpPr>
              <p:spPr>
                <a:xfrm>
                  <a:off x="2809355" y="4516067"/>
                  <a:ext cx="286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3ACB853F-9CD9-8199-28A8-612E39D216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9355" y="4516067"/>
                  <a:ext cx="2862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500" r="-4167" b="-136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97FDAFAA-92A5-1A81-B9A7-BCF777187767}"/>
                </a:ext>
              </a:extLst>
            </p:cNvPr>
            <p:cNvCxnSpPr>
              <a:cxnSpLocks/>
            </p:cNvCxnSpPr>
            <p:nvPr/>
          </p:nvCxnSpPr>
          <p:spPr>
            <a:xfrm>
              <a:off x="3210880" y="3898175"/>
              <a:ext cx="0" cy="2179055"/>
            </a:xfrm>
            <a:prstGeom prst="line">
              <a:avLst/>
            </a:prstGeom>
            <a:ln w="254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八边形 23">
              <a:extLst>
                <a:ext uri="{FF2B5EF4-FFF2-40B4-BE49-F238E27FC236}">
                  <a16:creationId xmlns:a16="http://schemas.microsoft.com/office/drawing/2014/main" id="{20E7DA88-E1C9-8472-D026-8AE54F3F1989}"/>
                </a:ext>
              </a:extLst>
            </p:cNvPr>
            <p:cNvSpPr/>
            <p:nvPr/>
          </p:nvSpPr>
          <p:spPr>
            <a:xfrm>
              <a:off x="3113513" y="3674436"/>
              <a:ext cx="194734" cy="169330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7C5BB8F-4486-DC80-EE27-DD79B5EB45D0}"/>
                    </a:ext>
                  </a:extLst>
                </p:cNvPr>
                <p:cNvSpPr txBox="1"/>
                <p:nvPr/>
              </p:nvSpPr>
              <p:spPr>
                <a:xfrm>
                  <a:off x="7146057" y="4239707"/>
                  <a:ext cx="6058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A7C5BB8F-4486-DC80-EE27-DD79B5EB45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6057" y="4239707"/>
                  <a:ext cx="60583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6250" t="-113333" r="-31250" b="-1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6FC82CE-FBB4-E779-D519-4C659D8C413C}"/>
                    </a:ext>
                  </a:extLst>
                </p:cNvPr>
                <p:cNvSpPr txBox="1"/>
                <p:nvPr/>
              </p:nvSpPr>
              <p:spPr>
                <a:xfrm>
                  <a:off x="7262196" y="5562398"/>
                  <a:ext cx="3812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46FC82CE-FBB4-E779-D519-4C659D8C4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196" y="5562398"/>
                  <a:ext cx="38125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8710" t="-160870" r="-74194" b="-23043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030971B2-69E0-D61D-625B-2B5EF0C859DA}"/>
                </a:ext>
              </a:extLst>
            </p:cNvPr>
            <p:cNvCxnSpPr>
              <a:cxnSpLocks/>
            </p:cNvCxnSpPr>
            <p:nvPr/>
          </p:nvCxnSpPr>
          <p:spPr>
            <a:xfrm>
              <a:off x="3871280" y="5557965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2A636B57-6A2C-7E73-5FEE-7E2006F5BACC}"/>
                </a:ext>
              </a:extLst>
            </p:cNvPr>
            <p:cNvGrpSpPr/>
            <p:nvPr/>
          </p:nvGrpSpPr>
          <p:grpSpPr>
            <a:xfrm>
              <a:off x="3372470" y="4059750"/>
              <a:ext cx="286419" cy="1613342"/>
              <a:chOff x="2723590" y="669575"/>
              <a:chExt cx="286419" cy="1613342"/>
            </a:xfrm>
          </p:grpSpPr>
          <p:cxnSp>
            <p:nvCxnSpPr>
              <p:cNvPr id="29" name="直线连接符 28">
                <a:extLst>
                  <a:ext uri="{FF2B5EF4-FFF2-40B4-BE49-F238E27FC236}">
                    <a16:creationId xmlns:a16="http://schemas.microsoft.com/office/drawing/2014/main" id="{97B9E5EA-6BAC-C031-5BF5-77DB21612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9866" y="720000"/>
                <a:ext cx="0" cy="1286450"/>
              </a:xfrm>
              <a:prstGeom prst="line">
                <a:avLst/>
              </a:prstGeom>
              <a:ln w="25400" cmpd="sng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51DB010-5128-3B11-EC2C-749F556E4E40}"/>
                  </a:ext>
                </a:extLst>
              </p:cNvPr>
              <p:cNvGrpSpPr/>
              <p:nvPr/>
            </p:nvGrpSpPr>
            <p:grpSpPr>
              <a:xfrm>
                <a:off x="2723590" y="2003238"/>
                <a:ext cx="286419" cy="279679"/>
                <a:chOff x="5301348" y="3988414"/>
                <a:chExt cx="286419" cy="27967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DA2F8EA0-D385-D238-8539-BD623754701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48269" y="3988414"/>
                      <a:ext cx="21723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49" name="文本框 48">
                      <a:extLst>
                        <a:ext uri="{FF2B5EF4-FFF2-40B4-BE49-F238E27FC236}">
                          <a16:creationId xmlns:a16="http://schemas.microsoft.com/office/drawing/2014/main" id="{DEBD3DB2-DC02-05D4-AD96-A1CA76A8FE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48269" y="3988414"/>
                      <a:ext cx="217239" cy="276999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15789" r="-15789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33CB771B-B1F7-F1E2-FB88-54EB29B8B724}"/>
                    </a:ext>
                  </a:extLst>
                </p:cNvPr>
                <p:cNvSpPr/>
                <p:nvPr/>
              </p:nvSpPr>
              <p:spPr>
                <a:xfrm>
                  <a:off x="5301348" y="3991094"/>
                  <a:ext cx="286419" cy="27699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416FEE4-0846-2642-2942-E8E74982AE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808893" y="669575"/>
                <a:ext cx="90000" cy="9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41B6606-47DF-2824-9C17-D1797A5F756C}"/>
                    </a:ext>
                  </a:extLst>
                </p:cNvPr>
                <p:cNvSpPr txBox="1"/>
                <p:nvPr/>
              </p:nvSpPr>
              <p:spPr>
                <a:xfrm>
                  <a:off x="3912053" y="5574735"/>
                  <a:ext cx="382925" cy="302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641B6606-47DF-2824-9C17-D1797A5F75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053" y="5574735"/>
                  <a:ext cx="382925" cy="302327"/>
                </a:xfrm>
                <a:prstGeom prst="rect">
                  <a:avLst/>
                </a:prstGeom>
                <a:blipFill>
                  <a:blip r:embed="rId16"/>
                  <a:stretch>
                    <a:fillRect l="-9677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FAF99CC1-E1FC-56FA-C6A3-2E8520A4C917}"/>
                </a:ext>
              </a:extLst>
            </p:cNvPr>
            <p:cNvCxnSpPr>
              <a:cxnSpLocks/>
            </p:cNvCxnSpPr>
            <p:nvPr/>
          </p:nvCxnSpPr>
          <p:spPr>
            <a:xfrm>
              <a:off x="4294978" y="3905192"/>
              <a:ext cx="0" cy="2179055"/>
            </a:xfrm>
            <a:prstGeom prst="line">
              <a:avLst/>
            </a:prstGeom>
            <a:ln w="254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八边形 35">
              <a:extLst>
                <a:ext uri="{FF2B5EF4-FFF2-40B4-BE49-F238E27FC236}">
                  <a16:creationId xmlns:a16="http://schemas.microsoft.com/office/drawing/2014/main" id="{55C1B9D9-0D97-CBB4-D86A-58F7CB6A8FA6}"/>
                </a:ext>
              </a:extLst>
            </p:cNvPr>
            <p:cNvSpPr/>
            <p:nvPr/>
          </p:nvSpPr>
          <p:spPr>
            <a:xfrm>
              <a:off x="4197611" y="3689921"/>
              <a:ext cx="194734" cy="169330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5A57786D-8D5B-8D5C-304A-192A1A65D85B}"/>
                </a:ext>
              </a:extLst>
            </p:cNvPr>
            <p:cNvCxnSpPr>
              <a:cxnSpLocks/>
            </p:cNvCxnSpPr>
            <p:nvPr/>
          </p:nvCxnSpPr>
          <p:spPr>
            <a:xfrm>
              <a:off x="4680880" y="4502682"/>
              <a:ext cx="3576" cy="882279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A85D3A61-5D7D-43D6-40FA-9BFB0B4EF124}"/>
                </a:ext>
              </a:extLst>
            </p:cNvPr>
            <p:cNvGrpSpPr/>
            <p:nvPr/>
          </p:nvGrpSpPr>
          <p:grpSpPr>
            <a:xfrm>
              <a:off x="4540421" y="5390748"/>
              <a:ext cx="286419" cy="279679"/>
              <a:chOff x="5301348" y="3988414"/>
              <a:chExt cx="286419" cy="27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本框 38">
                    <a:extLst>
                      <a:ext uri="{FF2B5EF4-FFF2-40B4-BE49-F238E27FC236}">
                        <a16:creationId xmlns:a16="http://schemas.microsoft.com/office/drawing/2014/main" id="{8393B3DC-6A62-239C-5C30-9F416066D339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07266B82-7768-08FA-9E39-34FAFF8BD5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22222" r="-16667" b="-434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65DDF9E-B075-A3EE-A339-004C0F7E824A}"/>
                  </a:ext>
                </a:extLst>
              </p:cNvPr>
              <p:cNvSpPr/>
              <p:nvPr/>
            </p:nvSpPr>
            <p:spPr>
              <a:xfrm>
                <a:off x="5301348" y="3991094"/>
                <a:ext cx="286419" cy="276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E072C5C-19D1-A108-E114-AF2CF97553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35055" y="4412682"/>
              <a:ext cx="90000" cy="9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1B4EC26C-0970-C009-BFCD-D2ED2FA32E25}"/>
                </a:ext>
              </a:extLst>
            </p:cNvPr>
            <p:cNvCxnSpPr>
              <a:cxnSpLocks/>
            </p:cNvCxnSpPr>
            <p:nvPr/>
          </p:nvCxnSpPr>
          <p:spPr>
            <a:xfrm>
              <a:off x="4933825" y="5557965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0FE5CF29-BB8D-9D7F-5D77-C19F0FFEC146}"/>
                    </a:ext>
                  </a:extLst>
                </p:cNvPr>
                <p:cNvSpPr txBox="1"/>
                <p:nvPr/>
              </p:nvSpPr>
              <p:spPr>
                <a:xfrm>
                  <a:off x="4974598" y="5574735"/>
                  <a:ext cx="382925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0FE5CF29-BB8D-9D7F-5D77-C19F0FFEC1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4598" y="5574735"/>
                  <a:ext cx="382925" cy="300788"/>
                </a:xfrm>
                <a:prstGeom prst="rect">
                  <a:avLst/>
                </a:prstGeom>
                <a:blipFill>
                  <a:blip r:embed="rId17"/>
                  <a:stretch>
                    <a:fillRect l="-9375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9D9CA4F1-B09B-8651-F374-AE04391B5D64}"/>
                </a:ext>
              </a:extLst>
            </p:cNvPr>
            <p:cNvCxnSpPr>
              <a:cxnSpLocks/>
            </p:cNvCxnSpPr>
            <p:nvPr/>
          </p:nvCxnSpPr>
          <p:spPr>
            <a:xfrm>
              <a:off x="5357523" y="3914197"/>
              <a:ext cx="0" cy="2179055"/>
            </a:xfrm>
            <a:prstGeom prst="line">
              <a:avLst/>
            </a:prstGeom>
            <a:ln w="254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八边形 44">
              <a:extLst>
                <a:ext uri="{FF2B5EF4-FFF2-40B4-BE49-F238E27FC236}">
                  <a16:creationId xmlns:a16="http://schemas.microsoft.com/office/drawing/2014/main" id="{45D53DEF-5390-10EF-E0B6-A4112DA414FC}"/>
                </a:ext>
              </a:extLst>
            </p:cNvPr>
            <p:cNvSpPr/>
            <p:nvPr/>
          </p:nvSpPr>
          <p:spPr>
            <a:xfrm>
              <a:off x="5260156" y="3698926"/>
              <a:ext cx="194734" cy="169330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3</a:t>
              </a:r>
              <a:endParaRPr kumimoji="1" lang="zh-CN" altLang="en-US" dirty="0"/>
            </a:p>
          </p:txBody>
        </p:sp>
        <p:cxnSp>
          <p:nvCxnSpPr>
            <p:cNvPr id="46" name="直线连接符 45">
              <a:extLst>
                <a:ext uri="{FF2B5EF4-FFF2-40B4-BE49-F238E27FC236}">
                  <a16:creationId xmlns:a16="http://schemas.microsoft.com/office/drawing/2014/main" id="{969160FA-6067-3D17-71DC-44459621F95C}"/>
                </a:ext>
              </a:extLst>
            </p:cNvPr>
            <p:cNvCxnSpPr>
              <a:cxnSpLocks/>
            </p:cNvCxnSpPr>
            <p:nvPr/>
          </p:nvCxnSpPr>
          <p:spPr>
            <a:xfrm>
              <a:off x="5758175" y="4830175"/>
              <a:ext cx="826" cy="560573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C5EB098-F853-ACE6-DF70-EADA01FA78E2}"/>
                </a:ext>
              </a:extLst>
            </p:cNvPr>
            <p:cNvGrpSpPr/>
            <p:nvPr/>
          </p:nvGrpSpPr>
          <p:grpSpPr>
            <a:xfrm>
              <a:off x="5614966" y="5396535"/>
              <a:ext cx="286419" cy="279679"/>
              <a:chOff x="5301348" y="3988414"/>
              <a:chExt cx="286419" cy="27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60DEAAB7-3BBB-6535-8AA2-065D3D3CEC5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kumimoji="1" lang="zh-CN" altLang="en-US" dirty="0"/>
                  </a:p>
                </p:txBody>
              </p:sp>
            </mc:Choice>
            <mc:Fallback xmlns="">
              <p:sp>
                <p:nvSpPr>
                  <p:cNvPr id="82" name="文本框 81">
                    <a:extLst>
                      <a:ext uri="{FF2B5EF4-FFF2-40B4-BE49-F238E27FC236}">
                        <a16:creationId xmlns:a16="http://schemas.microsoft.com/office/drawing/2014/main" id="{EC24FB78-9CEC-07A9-00D6-4B34832CDE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8269" y="3988414"/>
                    <a:ext cx="217239" cy="276999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2222" r="-22222" b="-869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6C0BD0E2-BF74-A475-5CD2-31F897EEF60C}"/>
                  </a:ext>
                </a:extLst>
              </p:cNvPr>
              <p:cNvSpPr/>
              <p:nvPr/>
            </p:nvSpPr>
            <p:spPr>
              <a:xfrm>
                <a:off x="5301348" y="3991094"/>
                <a:ext cx="286419" cy="27699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CA2557B8-5806-B2DF-5507-63F000195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9741" y="4779750"/>
              <a:ext cx="90000" cy="9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51" name="直线连接符 50">
              <a:extLst>
                <a:ext uri="{FF2B5EF4-FFF2-40B4-BE49-F238E27FC236}">
                  <a16:creationId xmlns:a16="http://schemas.microsoft.com/office/drawing/2014/main" id="{FAEECA9B-2F12-6A2D-241F-54E81D5954DC}"/>
                </a:ext>
              </a:extLst>
            </p:cNvPr>
            <p:cNvCxnSpPr>
              <a:cxnSpLocks/>
            </p:cNvCxnSpPr>
            <p:nvPr/>
          </p:nvCxnSpPr>
          <p:spPr>
            <a:xfrm>
              <a:off x="6029093" y="5550009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592DAC9-39AF-CB72-9F09-07993B484DE7}"/>
                    </a:ext>
                  </a:extLst>
                </p:cNvPr>
                <p:cNvSpPr txBox="1"/>
                <p:nvPr/>
              </p:nvSpPr>
              <p:spPr>
                <a:xfrm>
                  <a:off x="6069866" y="5566779"/>
                  <a:ext cx="382925" cy="3007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592DAC9-39AF-CB72-9F09-07993B484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66" y="5566779"/>
                  <a:ext cx="382925" cy="300788"/>
                </a:xfrm>
                <a:prstGeom prst="rect">
                  <a:avLst/>
                </a:prstGeom>
                <a:blipFill>
                  <a:blip r:embed="rId23"/>
                  <a:stretch>
                    <a:fillRect l="-12903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线连接符 52">
              <a:extLst>
                <a:ext uri="{FF2B5EF4-FFF2-40B4-BE49-F238E27FC236}">
                  <a16:creationId xmlns:a16="http://schemas.microsoft.com/office/drawing/2014/main" id="{8AA2FF3C-08E6-F85B-B83D-757ADDD0ABD7}"/>
                </a:ext>
              </a:extLst>
            </p:cNvPr>
            <p:cNvCxnSpPr>
              <a:cxnSpLocks/>
            </p:cNvCxnSpPr>
            <p:nvPr/>
          </p:nvCxnSpPr>
          <p:spPr>
            <a:xfrm>
              <a:off x="6452791" y="3921279"/>
              <a:ext cx="0" cy="2179055"/>
            </a:xfrm>
            <a:prstGeom prst="line">
              <a:avLst/>
            </a:prstGeom>
            <a:ln w="25400" cmpd="sng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八边形 53">
              <a:extLst>
                <a:ext uri="{FF2B5EF4-FFF2-40B4-BE49-F238E27FC236}">
                  <a16:creationId xmlns:a16="http://schemas.microsoft.com/office/drawing/2014/main" id="{7144F56C-9FE6-4CF5-D0CD-45C09FB22822}"/>
                </a:ext>
              </a:extLst>
            </p:cNvPr>
            <p:cNvSpPr/>
            <p:nvPr/>
          </p:nvSpPr>
          <p:spPr>
            <a:xfrm>
              <a:off x="6355424" y="3706008"/>
              <a:ext cx="194734" cy="169330"/>
            </a:xfrm>
            <a:prstGeom prst="octag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4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8164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6D41BEE-FFA8-7A12-3381-F599848CD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9" y="808154"/>
            <a:ext cx="6238545" cy="503003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6853A7-B617-1212-EA45-F8073B0B91C1}"/>
              </a:ext>
            </a:extLst>
          </p:cNvPr>
          <p:cNvSpPr txBox="1"/>
          <p:nvPr/>
        </p:nvSpPr>
        <p:spPr>
          <a:xfrm>
            <a:off x="417815" y="234101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量子</a:t>
            </a:r>
            <a:r>
              <a:rPr kumimoji="1" lang="en-US" altLang="zh-CN" sz="2400" dirty="0"/>
              <a:t>Attention</a:t>
            </a:r>
            <a:r>
              <a:rPr kumimoji="1" lang="zh-CN" altLang="en-US" sz="2400" dirty="0"/>
              <a:t>设计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4535605F-44FB-1001-ED4E-6CF7E13C322E}"/>
              </a:ext>
            </a:extLst>
          </p:cNvPr>
          <p:cNvGrpSpPr/>
          <p:nvPr/>
        </p:nvGrpSpPr>
        <p:grpSpPr>
          <a:xfrm>
            <a:off x="7283725" y="695766"/>
            <a:ext cx="3978051" cy="5142419"/>
            <a:chOff x="7420219" y="695766"/>
            <a:chExt cx="3978051" cy="514241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641656B8-8B6C-F207-567B-5F3C707C1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20219" y="959081"/>
              <a:ext cx="3978051" cy="4879104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22D3292-EDDB-2EA7-5DD2-E7B17D7BC0D4}"/>
                </a:ext>
              </a:extLst>
            </p:cNvPr>
            <p:cNvSpPr txBox="1"/>
            <p:nvPr/>
          </p:nvSpPr>
          <p:spPr>
            <a:xfrm>
              <a:off x="8150086" y="695766"/>
              <a:ext cx="2768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量子版本的</a:t>
              </a:r>
              <a:r>
                <a:rPr kumimoji="1" lang="en-US" altLang="zh-CN" dirty="0"/>
                <a:t>Attention</a:t>
              </a:r>
              <a:r>
                <a:rPr kumimoji="1" lang="zh-CN" altLang="en-US" dirty="0"/>
                <a:t>设计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62902AB-3CFC-FF54-5DD5-B9D4FCE99AA1}"/>
                  </a:ext>
                </a:extLst>
              </p:cNvPr>
              <p:cNvSpPr txBox="1"/>
              <p:nvPr/>
            </p:nvSpPr>
            <p:spPr>
              <a:xfrm>
                <a:off x="5410021" y="5189504"/>
                <a:ext cx="2140586" cy="134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𝑠𝑜𝑓𝑡𝑚𝑎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762902AB-3CFC-FF54-5DD5-B9D4FCE99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021" y="5189504"/>
                <a:ext cx="2140586" cy="1349408"/>
              </a:xfrm>
              <a:prstGeom prst="rect">
                <a:avLst/>
              </a:prstGeom>
              <a:blipFill>
                <a:blip r:embed="rId4"/>
                <a:stretch>
                  <a:fillRect l="-15294" t="-25000" b="-96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93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6853A7-B617-1212-EA45-F8073B0B91C1}"/>
              </a:ext>
            </a:extLst>
          </p:cNvPr>
          <p:cNvSpPr txBox="1"/>
          <p:nvPr/>
        </p:nvSpPr>
        <p:spPr>
          <a:xfrm>
            <a:off x="417815" y="23410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具体实现步骤：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60AE4C7-8827-A2F9-A164-321545CE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348" y="1488050"/>
            <a:ext cx="4293985" cy="1283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9688CF6-9C64-63E9-5F05-A9EC77DEC123}"/>
                  </a:ext>
                </a:extLst>
              </p:cNvPr>
              <p:cNvSpPr txBox="1"/>
              <p:nvPr/>
            </p:nvSpPr>
            <p:spPr>
              <a:xfrm>
                <a:off x="513313" y="891664"/>
                <a:ext cx="55757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59688CF6-9C64-63E9-5F05-A9EC77DEC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13" y="891664"/>
                <a:ext cx="5575752" cy="369332"/>
              </a:xfrm>
              <a:prstGeom prst="rect">
                <a:avLst/>
              </a:prstGeom>
              <a:blipFill>
                <a:blip r:embed="rId3"/>
                <a:stretch>
                  <a:fillRect l="-909" t="-113333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>
            <a:extLst>
              <a:ext uri="{FF2B5EF4-FFF2-40B4-BE49-F238E27FC236}">
                <a16:creationId xmlns:a16="http://schemas.microsoft.com/office/drawing/2014/main" id="{52E89DFD-A183-6006-3E37-149B98D89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898" y="2850249"/>
            <a:ext cx="7772400" cy="216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684A8D6-DEBC-3032-99D2-E29C63964154}"/>
                  </a:ext>
                </a:extLst>
              </p:cNvPr>
              <p:cNvSpPr txBox="1"/>
              <p:nvPr/>
            </p:nvSpPr>
            <p:spPr>
              <a:xfrm>
                <a:off x="520247" y="1281341"/>
                <a:ext cx="5575752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最终测量结果为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Sup>
                              <m:sSubSup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  <m:sup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0684A8D6-DEBC-3032-99D2-E29C6396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7" y="1281341"/>
                <a:ext cx="5575752" cy="442622"/>
              </a:xfrm>
              <a:prstGeom prst="rect">
                <a:avLst/>
              </a:prstGeom>
              <a:blipFill>
                <a:blip r:embed="rId5"/>
                <a:stretch>
                  <a:fillRect l="-907" t="-86111" b="-12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5F759F9-D2BF-A37E-D315-46633F7336B6}"/>
                  </a:ext>
                </a:extLst>
              </p:cNvPr>
              <p:cNvSpPr txBox="1"/>
              <p:nvPr/>
            </p:nvSpPr>
            <p:spPr>
              <a:xfrm>
                <a:off x="610200" y="2556444"/>
                <a:ext cx="43910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三种构建正交矩阵的方式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5F759F9-D2BF-A37E-D315-46633F73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00" y="2556444"/>
                <a:ext cx="4391008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245BBEF-1CE2-FABF-4EA7-8E9891C0714C}"/>
                  </a:ext>
                </a:extLst>
              </p:cNvPr>
              <p:cNvSpPr txBox="1"/>
              <p:nvPr/>
            </p:nvSpPr>
            <p:spPr>
              <a:xfrm>
                <a:off x="6735750" y="473738"/>
                <a:ext cx="5456250" cy="9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br>
                  <a:rPr kumimoji="1" lang="en-US" altLang="zh-CN" sz="1200" b="0" dirty="0"/>
                </a:br>
                <a:endParaRPr lang="zh-CN" altLang="en-US" sz="1200" dirty="0"/>
              </a:p>
            </p:txBody>
          </p:sp>
        </mc:Choice>
        <mc:Fallback xmlns=""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245BBEF-1CE2-FABF-4EA7-8E9891C071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50" y="473738"/>
                <a:ext cx="5456250" cy="935641"/>
              </a:xfrm>
              <a:prstGeom prst="rect">
                <a:avLst/>
              </a:prstGeom>
              <a:blipFill>
                <a:blip r:embed="rId7"/>
                <a:stretch>
                  <a:fillRect t="-41892" b="-3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871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/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三种构建正交矩阵的方式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7BDF547-DCD8-5CE2-92EA-A84A575583FC}"/>
              </a:ext>
            </a:extLst>
          </p:cNvPr>
          <p:cNvCxnSpPr>
            <a:cxnSpLocks/>
          </p:cNvCxnSpPr>
          <p:nvPr/>
        </p:nvCxnSpPr>
        <p:spPr>
          <a:xfrm>
            <a:off x="1537718" y="145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32595D-FE76-2981-A5EB-12D793C599F5}"/>
              </a:ext>
            </a:extLst>
          </p:cNvPr>
          <p:cNvCxnSpPr>
            <a:cxnSpLocks/>
          </p:cNvCxnSpPr>
          <p:nvPr/>
        </p:nvCxnSpPr>
        <p:spPr>
          <a:xfrm>
            <a:off x="1537718" y="181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B0AF2F3-6723-9D45-2E40-E30872A33341}"/>
              </a:ext>
            </a:extLst>
          </p:cNvPr>
          <p:cNvCxnSpPr>
            <a:cxnSpLocks/>
          </p:cNvCxnSpPr>
          <p:nvPr/>
        </p:nvCxnSpPr>
        <p:spPr>
          <a:xfrm>
            <a:off x="1537718" y="217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/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blipFill>
                <a:blip r:embed="rId3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/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blipFill>
                <a:blip r:embed="rId4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/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blipFill>
                <a:blip r:embed="rId5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C74E55-1EC9-38E5-1F92-1CE4E6A11A13}"/>
              </a:ext>
            </a:extLst>
          </p:cNvPr>
          <p:cNvCxnSpPr>
            <a:cxnSpLocks/>
          </p:cNvCxnSpPr>
          <p:nvPr/>
        </p:nvCxnSpPr>
        <p:spPr>
          <a:xfrm>
            <a:off x="2164846" y="1451138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BFED10F-B114-5CE9-8B15-F1AB70672959}"/>
              </a:ext>
            </a:extLst>
          </p:cNvPr>
          <p:cNvCxnSpPr>
            <a:cxnSpLocks/>
          </p:cNvCxnSpPr>
          <p:nvPr/>
        </p:nvCxnSpPr>
        <p:spPr>
          <a:xfrm>
            <a:off x="2515686" y="1811138"/>
            <a:ext cx="0" cy="36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/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/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八边形 21">
            <a:extLst>
              <a:ext uri="{FF2B5EF4-FFF2-40B4-BE49-F238E27FC236}">
                <a16:creationId xmlns:a16="http://schemas.microsoft.com/office/drawing/2014/main" id="{275C3BB7-B902-8339-6752-BE1295E6FE8B}"/>
              </a:ext>
            </a:extLst>
          </p:cNvPr>
          <p:cNvSpPr/>
          <p:nvPr/>
        </p:nvSpPr>
        <p:spPr>
          <a:xfrm>
            <a:off x="1744114" y="851250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/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blipFill>
                <a:blip r:embed="rId8"/>
                <a:stretch>
                  <a:fillRect l="-6250" t="-113333" r="-3125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2717D18-9EF6-6C2E-EB58-91F9CA588085}"/>
              </a:ext>
            </a:extLst>
          </p:cNvPr>
          <p:cNvCxnSpPr>
            <a:cxnSpLocks/>
          </p:cNvCxnSpPr>
          <p:nvPr/>
        </p:nvCxnSpPr>
        <p:spPr>
          <a:xfrm>
            <a:off x="2808579" y="1442716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/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blipFill>
                <a:blip r:embed="rId9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八边形 28">
            <a:extLst>
              <a:ext uri="{FF2B5EF4-FFF2-40B4-BE49-F238E27FC236}">
                <a16:creationId xmlns:a16="http://schemas.microsoft.com/office/drawing/2014/main" id="{3C6209FB-063F-04BA-2D1B-7A4A52BC8278}"/>
              </a:ext>
            </a:extLst>
          </p:cNvPr>
          <p:cNvSpPr/>
          <p:nvPr/>
        </p:nvSpPr>
        <p:spPr>
          <a:xfrm>
            <a:off x="2168500" y="845673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八边形 35">
            <a:extLst>
              <a:ext uri="{FF2B5EF4-FFF2-40B4-BE49-F238E27FC236}">
                <a16:creationId xmlns:a16="http://schemas.microsoft.com/office/drawing/2014/main" id="{E792CD24-2AC1-8B57-C3EB-3732E0AE9D9E}"/>
              </a:ext>
            </a:extLst>
          </p:cNvPr>
          <p:cNvSpPr/>
          <p:nvPr/>
        </p:nvSpPr>
        <p:spPr>
          <a:xfrm>
            <a:off x="2515686" y="853767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八边形 42">
            <a:extLst>
              <a:ext uri="{FF2B5EF4-FFF2-40B4-BE49-F238E27FC236}">
                <a16:creationId xmlns:a16="http://schemas.microsoft.com/office/drawing/2014/main" id="{359F12B6-5375-4732-1C77-C2CCEC45CC00}"/>
              </a:ext>
            </a:extLst>
          </p:cNvPr>
          <p:cNvSpPr/>
          <p:nvPr/>
        </p:nvSpPr>
        <p:spPr>
          <a:xfrm>
            <a:off x="2808579" y="858372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636EB11-14AF-DC7B-5A06-707E66ECBC85}"/>
              </a:ext>
            </a:extLst>
          </p:cNvPr>
          <p:cNvCxnSpPr>
            <a:cxnSpLocks/>
          </p:cNvCxnSpPr>
          <p:nvPr/>
        </p:nvCxnSpPr>
        <p:spPr>
          <a:xfrm>
            <a:off x="1841481" y="1103252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835E0E9-6FFA-039E-59EA-3A3418645ED7}"/>
              </a:ext>
            </a:extLst>
          </p:cNvPr>
          <p:cNvCxnSpPr>
            <a:cxnSpLocks/>
          </p:cNvCxnSpPr>
          <p:nvPr/>
        </p:nvCxnSpPr>
        <p:spPr>
          <a:xfrm>
            <a:off x="2240344" y="1113661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2DFDFAC0-3A43-16E5-AE43-47A97DB11350}"/>
              </a:ext>
            </a:extLst>
          </p:cNvPr>
          <p:cNvCxnSpPr>
            <a:cxnSpLocks/>
          </p:cNvCxnSpPr>
          <p:nvPr/>
        </p:nvCxnSpPr>
        <p:spPr>
          <a:xfrm>
            <a:off x="2582836" y="1109275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AAB62B9C-5307-8534-5EF5-ECCEE5A4798C}"/>
              </a:ext>
            </a:extLst>
          </p:cNvPr>
          <p:cNvCxnSpPr>
            <a:cxnSpLocks/>
          </p:cNvCxnSpPr>
          <p:nvPr/>
        </p:nvCxnSpPr>
        <p:spPr>
          <a:xfrm>
            <a:off x="2881172" y="1117540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/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blipFill>
                <a:blip r:embed="rId10"/>
                <a:stretch>
                  <a:fillRect t="-63462" r="-7519" b="-5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/>
              <p:nvPr/>
            </p:nvSpPr>
            <p:spPr>
              <a:xfrm>
                <a:off x="1059633" y="3081738"/>
                <a:ext cx="40682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3081738"/>
                <a:ext cx="4068273" cy="646331"/>
              </a:xfrm>
              <a:prstGeom prst="rect">
                <a:avLst/>
              </a:prstGeom>
              <a:blipFill>
                <a:blip r:embed="rId11"/>
                <a:stretch>
                  <a:fillRect t="-63462" b="-5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/>
              <p:nvPr/>
            </p:nvSpPr>
            <p:spPr>
              <a:xfrm>
                <a:off x="1070858" y="3554021"/>
                <a:ext cx="905612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01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3554021"/>
                <a:ext cx="9056122" cy="923330"/>
              </a:xfrm>
              <a:prstGeom prst="rect">
                <a:avLst/>
              </a:prstGeom>
              <a:blipFill>
                <a:blip r:embed="rId12"/>
                <a:stretch>
                  <a:fillRect t="-44595" b="-3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/>
              <p:nvPr/>
            </p:nvSpPr>
            <p:spPr>
              <a:xfrm>
                <a:off x="424338" y="4200352"/>
                <a:ext cx="110778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CN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01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kumimoji="1" lang="en-US" altLang="zh-CN" dirty="0"/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br>
                  <a:rPr kumimoji="1" lang="en-US" altLang="zh-CN" dirty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           =</m:t>
                    </m:r>
                  </m:oMath>
                </a14:m>
                <a:r>
                  <a:rPr kumimoji="1" lang="en-US" altLang="zh-CN" dirty="0"/>
                  <a:t>[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-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[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+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]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+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38" y="4200352"/>
                <a:ext cx="11077885" cy="646331"/>
              </a:xfrm>
              <a:prstGeom prst="rect">
                <a:avLst/>
              </a:prstGeom>
              <a:blipFill>
                <a:blip r:embed="rId13"/>
                <a:stretch>
                  <a:fillRect l="-229" t="-63462" r="-1718" b="-9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A8F9ACA-002E-26D2-C922-2B686BE8949C}"/>
                  </a:ext>
                </a:extLst>
              </p:cNvPr>
              <p:cNvSpPr txBox="1"/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br>
                  <a:rPr kumimoji="1" lang="en-US" altLang="zh-CN" sz="1200" b="0" dirty="0"/>
                </a:br>
                <a:endParaRPr lang="zh-CN" altLang="en-US" sz="1200" dirty="0"/>
              </a:p>
            </p:txBody>
          </p:sp>
        </mc:Choice>
        <mc:Fallback xmlns=""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9A8F9ACA-002E-26D2-C922-2B686BE89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blipFill>
                <a:blip r:embed="rId14"/>
                <a:stretch>
                  <a:fillRect t="-40000" b="-3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51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/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三种构建正交矩阵的方式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7BDF547-DCD8-5CE2-92EA-A84A575583FC}"/>
              </a:ext>
            </a:extLst>
          </p:cNvPr>
          <p:cNvCxnSpPr>
            <a:cxnSpLocks/>
          </p:cNvCxnSpPr>
          <p:nvPr/>
        </p:nvCxnSpPr>
        <p:spPr>
          <a:xfrm>
            <a:off x="1537718" y="145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32595D-FE76-2981-A5EB-12D793C599F5}"/>
              </a:ext>
            </a:extLst>
          </p:cNvPr>
          <p:cNvCxnSpPr>
            <a:cxnSpLocks/>
          </p:cNvCxnSpPr>
          <p:nvPr/>
        </p:nvCxnSpPr>
        <p:spPr>
          <a:xfrm>
            <a:off x="1537718" y="181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B0AF2F3-6723-9D45-2E40-E30872A33341}"/>
              </a:ext>
            </a:extLst>
          </p:cNvPr>
          <p:cNvCxnSpPr>
            <a:cxnSpLocks/>
          </p:cNvCxnSpPr>
          <p:nvPr/>
        </p:nvCxnSpPr>
        <p:spPr>
          <a:xfrm>
            <a:off x="1537718" y="217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/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blipFill>
                <a:blip r:embed="rId3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/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blipFill>
                <a:blip r:embed="rId4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/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blipFill>
                <a:blip r:embed="rId5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C74E55-1EC9-38E5-1F92-1CE4E6A11A13}"/>
              </a:ext>
            </a:extLst>
          </p:cNvPr>
          <p:cNvCxnSpPr>
            <a:cxnSpLocks/>
          </p:cNvCxnSpPr>
          <p:nvPr/>
        </p:nvCxnSpPr>
        <p:spPr>
          <a:xfrm>
            <a:off x="2164846" y="1451138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BFED10F-B114-5CE9-8B15-F1AB70672959}"/>
              </a:ext>
            </a:extLst>
          </p:cNvPr>
          <p:cNvCxnSpPr>
            <a:cxnSpLocks/>
          </p:cNvCxnSpPr>
          <p:nvPr/>
        </p:nvCxnSpPr>
        <p:spPr>
          <a:xfrm>
            <a:off x="2515686" y="1811138"/>
            <a:ext cx="0" cy="36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/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/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八边形 21">
            <a:extLst>
              <a:ext uri="{FF2B5EF4-FFF2-40B4-BE49-F238E27FC236}">
                <a16:creationId xmlns:a16="http://schemas.microsoft.com/office/drawing/2014/main" id="{275C3BB7-B902-8339-6752-BE1295E6FE8B}"/>
              </a:ext>
            </a:extLst>
          </p:cNvPr>
          <p:cNvSpPr/>
          <p:nvPr/>
        </p:nvSpPr>
        <p:spPr>
          <a:xfrm>
            <a:off x="1744114" y="851250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/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blipFill>
                <a:blip r:embed="rId8"/>
                <a:stretch>
                  <a:fillRect l="-6250" t="-113333" r="-3125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2717D18-9EF6-6C2E-EB58-91F9CA588085}"/>
              </a:ext>
            </a:extLst>
          </p:cNvPr>
          <p:cNvCxnSpPr>
            <a:cxnSpLocks/>
          </p:cNvCxnSpPr>
          <p:nvPr/>
        </p:nvCxnSpPr>
        <p:spPr>
          <a:xfrm>
            <a:off x="2808579" y="1442716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/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blipFill>
                <a:blip r:embed="rId9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八边形 28">
            <a:extLst>
              <a:ext uri="{FF2B5EF4-FFF2-40B4-BE49-F238E27FC236}">
                <a16:creationId xmlns:a16="http://schemas.microsoft.com/office/drawing/2014/main" id="{3C6209FB-063F-04BA-2D1B-7A4A52BC8278}"/>
              </a:ext>
            </a:extLst>
          </p:cNvPr>
          <p:cNvSpPr/>
          <p:nvPr/>
        </p:nvSpPr>
        <p:spPr>
          <a:xfrm>
            <a:off x="2168500" y="845673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八边形 35">
            <a:extLst>
              <a:ext uri="{FF2B5EF4-FFF2-40B4-BE49-F238E27FC236}">
                <a16:creationId xmlns:a16="http://schemas.microsoft.com/office/drawing/2014/main" id="{E792CD24-2AC1-8B57-C3EB-3732E0AE9D9E}"/>
              </a:ext>
            </a:extLst>
          </p:cNvPr>
          <p:cNvSpPr/>
          <p:nvPr/>
        </p:nvSpPr>
        <p:spPr>
          <a:xfrm>
            <a:off x="2515686" y="853767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八边形 42">
            <a:extLst>
              <a:ext uri="{FF2B5EF4-FFF2-40B4-BE49-F238E27FC236}">
                <a16:creationId xmlns:a16="http://schemas.microsoft.com/office/drawing/2014/main" id="{359F12B6-5375-4732-1C77-C2CCEC45CC00}"/>
              </a:ext>
            </a:extLst>
          </p:cNvPr>
          <p:cNvSpPr/>
          <p:nvPr/>
        </p:nvSpPr>
        <p:spPr>
          <a:xfrm>
            <a:off x="2808579" y="858372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636EB11-14AF-DC7B-5A06-707E66ECBC85}"/>
              </a:ext>
            </a:extLst>
          </p:cNvPr>
          <p:cNvCxnSpPr>
            <a:cxnSpLocks/>
          </p:cNvCxnSpPr>
          <p:nvPr/>
        </p:nvCxnSpPr>
        <p:spPr>
          <a:xfrm>
            <a:off x="1841481" y="1103252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835E0E9-6FFA-039E-59EA-3A3418645ED7}"/>
              </a:ext>
            </a:extLst>
          </p:cNvPr>
          <p:cNvCxnSpPr>
            <a:cxnSpLocks/>
          </p:cNvCxnSpPr>
          <p:nvPr/>
        </p:nvCxnSpPr>
        <p:spPr>
          <a:xfrm>
            <a:off x="2240344" y="1113661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2DFDFAC0-3A43-16E5-AE43-47A97DB11350}"/>
              </a:ext>
            </a:extLst>
          </p:cNvPr>
          <p:cNvCxnSpPr>
            <a:cxnSpLocks/>
          </p:cNvCxnSpPr>
          <p:nvPr/>
        </p:nvCxnSpPr>
        <p:spPr>
          <a:xfrm>
            <a:off x="2582836" y="1109275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AAB62B9C-5307-8534-5EF5-ECCEE5A4798C}"/>
              </a:ext>
            </a:extLst>
          </p:cNvPr>
          <p:cNvCxnSpPr>
            <a:cxnSpLocks/>
          </p:cNvCxnSpPr>
          <p:nvPr/>
        </p:nvCxnSpPr>
        <p:spPr>
          <a:xfrm>
            <a:off x="2881172" y="1117540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/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01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blipFill>
                <a:blip r:embed="rId10"/>
                <a:stretch>
                  <a:fillRect t="-63462" r="-7519" b="-5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/>
              <p:nvPr/>
            </p:nvSpPr>
            <p:spPr>
              <a:xfrm>
                <a:off x="1059633" y="3081738"/>
                <a:ext cx="40682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3081738"/>
                <a:ext cx="4068273" cy="646331"/>
              </a:xfrm>
              <a:prstGeom prst="rect">
                <a:avLst/>
              </a:prstGeom>
              <a:blipFill>
                <a:blip r:embed="rId11"/>
                <a:stretch>
                  <a:fillRect t="-63462" b="-5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/>
              <p:nvPr/>
            </p:nvSpPr>
            <p:spPr>
              <a:xfrm>
                <a:off x="1070858" y="3554021"/>
                <a:ext cx="905612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kumimoji="1" lang="en-US" altLang="zh-CN" b="0" i="1" dirty="0">
                    <a:latin typeface="Cambria Math" panose="02040503050406030204" pitchFamily="18" charset="0"/>
                  </a:rPr>
                </a:br>
                <a:r>
                  <a:rPr kumimoji="1" lang="en-US" altLang="zh-CN" b="0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3554021"/>
                <a:ext cx="9056122" cy="923330"/>
              </a:xfrm>
              <a:prstGeom prst="rect">
                <a:avLst/>
              </a:prstGeom>
              <a:blipFill>
                <a:blip r:embed="rId12"/>
                <a:stretch>
                  <a:fillRect t="-44595" b="-37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/>
              <p:nvPr/>
            </p:nvSpPr>
            <p:spPr>
              <a:xfrm>
                <a:off x="1070858" y="4312125"/>
                <a:ext cx="110778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kumimoji="1" lang="en-US" altLang="zh-CN" dirty="0"/>
                          <m:t> </m:t>
                        </m:r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br>
                  <a:rPr kumimoji="1" lang="en-US" altLang="zh-CN" dirty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[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dirty="0"/>
                  <a:t>+</a:t>
                </a:r>
                <a:r>
                  <a:rPr kumimoji="1" lang="en-US" altLang="zh-CN" dirty="0"/>
                  <a:t> [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|01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dirty="0"/>
                  <a:t>-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kumimoji="1" lang="en-US" altLang="zh-CN" dirty="0"/>
                      <m:t> </m:t>
                    </m:r>
                    <m:r>
                      <a:rPr kumimoji="1" lang="en-US" altLang="zh-CN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4312125"/>
                <a:ext cx="11077885" cy="646331"/>
              </a:xfrm>
              <a:prstGeom prst="rect">
                <a:avLst/>
              </a:prstGeom>
              <a:blipFill>
                <a:blip r:embed="rId13"/>
                <a:stretch>
                  <a:fillRect l="-229" t="-63462" b="-9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B9A9223-A353-99CA-C9AF-DBF869862F1F}"/>
                  </a:ext>
                </a:extLst>
              </p:cNvPr>
              <p:cNvSpPr txBox="1"/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br>
                  <a:rPr kumimoji="1" lang="en-US" altLang="zh-CN" sz="1200" b="0" dirty="0"/>
                </a:br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B9A9223-A353-99CA-C9AF-DBF869862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blipFill>
                <a:blip r:embed="rId14"/>
                <a:stretch>
                  <a:fillRect t="-40000" b="-3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796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/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三种构建正交矩阵的方式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1055D1-7B84-7D34-9EC7-7E57CB365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78" y="240626"/>
                <a:ext cx="3908706" cy="369332"/>
              </a:xfrm>
              <a:prstGeom prst="rect">
                <a:avLst/>
              </a:prstGeom>
              <a:blipFill>
                <a:blip r:embed="rId2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47BDF547-DCD8-5CE2-92EA-A84A575583FC}"/>
              </a:ext>
            </a:extLst>
          </p:cNvPr>
          <p:cNvCxnSpPr>
            <a:cxnSpLocks/>
          </p:cNvCxnSpPr>
          <p:nvPr/>
        </p:nvCxnSpPr>
        <p:spPr>
          <a:xfrm>
            <a:off x="1537718" y="145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C32595D-FE76-2981-A5EB-12D793C599F5}"/>
              </a:ext>
            </a:extLst>
          </p:cNvPr>
          <p:cNvCxnSpPr>
            <a:cxnSpLocks/>
          </p:cNvCxnSpPr>
          <p:nvPr/>
        </p:nvCxnSpPr>
        <p:spPr>
          <a:xfrm>
            <a:off x="1537718" y="181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B0AF2F3-6723-9D45-2E40-E30872A33341}"/>
              </a:ext>
            </a:extLst>
          </p:cNvPr>
          <p:cNvCxnSpPr>
            <a:cxnSpLocks/>
          </p:cNvCxnSpPr>
          <p:nvPr/>
        </p:nvCxnSpPr>
        <p:spPr>
          <a:xfrm>
            <a:off x="1537718" y="2171138"/>
            <a:ext cx="1800000" cy="0"/>
          </a:xfrm>
          <a:prstGeom prst="line">
            <a:avLst/>
          </a:prstGeom>
          <a:ln w="2222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/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8C67CB0-F866-A0AC-B8E3-A0EB42BAE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1310379"/>
                <a:ext cx="347466" cy="276999"/>
              </a:xfrm>
              <a:prstGeom prst="rect">
                <a:avLst/>
              </a:prstGeom>
              <a:blipFill>
                <a:blip r:embed="rId3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/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4C3B911-4178-9F2D-3AD9-8537CCD77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1674800"/>
                <a:ext cx="347466" cy="276999"/>
              </a:xfrm>
              <a:prstGeom prst="rect">
                <a:avLst/>
              </a:prstGeom>
              <a:blipFill>
                <a:blip r:embed="rId4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/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FBE1988-1CFA-A36F-750C-ED84F3A50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2011108"/>
                <a:ext cx="347466" cy="276999"/>
              </a:xfrm>
              <a:prstGeom prst="rect">
                <a:avLst/>
              </a:prstGeom>
              <a:blipFill>
                <a:blip r:embed="rId5"/>
                <a:stretch>
                  <a:fillRect l="-50000" t="-168182" r="-82143" b="-24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CC74E55-1EC9-38E5-1F92-1CE4E6A11A13}"/>
              </a:ext>
            </a:extLst>
          </p:cNvPr>
          <p:cNvCxnSpPr>
            <a:cxnSpLocks/>
          </p:cNvCxnSpPr>
          <p:nvPr/>
        </p:nvCxnSpPr>
        <p:spPr>
          <a:xfrm>
            <a:off x="2164846" y="1451138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BFED10F-B114-5CE9-8B15-F1AB70672959}"/>
              </a:ext>
            </a:extLst>
          </p:cNvPr>
          <p:cNvCxnSpPr>
            <a:cxnSpLocks/>
          </p:cNvCxnSpPr>
          <p:nvPr/>
        </p:nvCxnSpPr>
        <p:spPr>
          <a:xfrm>
            <a:off x="2515686" y="1811138"/>
            <a:ext cx="0" cy="3600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/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D835C28-418C-36B2-6994-F13C1F912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631" y="1511430"/>
                <a:ext cx="286232" cy="276999"/>
              </a:xfrm>
              <a:prstGeom prst="rect">
                <a:avLst/>
              </a:prstGeom>
              <a:blipFill>
                <a:blip r:embed="rId6"/>
                <a:stretch>
                  <a:fillRect l="-16667" r="-4167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/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42B7263-4D54-9B41-CB7C-6843587F6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193" y="1857030"/>
                <a:ext cx="291555" cy="276999"/>
              </a:xfrm>
              <a:prstGeom prst="rect">
                <a:avLst/>
              </a:prstGeom>
              <a:blipFill>
                <a:blip r:embed="rId7"/>
                <a:stretch>
                  <a:fillRect l="-12500" r="-4167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八边形 21">
            <a:extLst>
              <a:ext uri="{FF2B5EF4-FFF2-40B4-BE49-F238E27FC236}">
                <a16:creationId xmlns:a16="http://schemas.microsoft.com/office/drawing/2014/main" id="{275C3BB7-B902-8339-6752-BE1295E6FE8B}"/>
              </a:ext>
            </a:extLst>
          </p:cNvPr>
          <p:cNvSpPr/>
          <p:nvPr/>
        </p:nvSpPr>
        <p:spPr>
          <a:xfrm>
            <a:off x="1744114" y="851250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0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/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66E9D5D-02D4-8D1A-6EF2-F59DD709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86" y="1401857"/>
                <a:ext cx="605839" cy="369332"/>
              </a:xfrm>
              <a:prstGeom prst="rect">
                <a:avLst/>
              </a:prstGeom>
              <a:blipFill>
                <a:blip r:embed="rId8"/>
                <a:stretch>
                  <a:fillRect l="-6250" t="-113333" r="-3125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62717D18-9EF6-6C2E-EB58-91F9CA588085}"/>
              </a:ext>
            </a:extLst>
          </p:cNvPr>
          <p:cNvCxnSpPr>
            <a:cxnSpLocks/>
          </p:cNvCxnSpPr>
          <p:nvPr/>
        </p:nvCxnSpPr>
        <p:spPr>
          <a:xfrm>
            <a:off x="2808579" y="1442716"/>
            <a:ext cx="0" cy="360000"/>
          </a:xfrm>
          <a:prstGeom prst="line">
            <a:avLst/>
          </a:prstGeom>
          <a:ln w="254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/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BFACDCA-04C3-4C50-9D39-1927B1673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0" y="1504600"/>
                <a:ext cx="291555" cy="276999"/>
              </a:xfrm>
              <a:prstGeom prst="rect">
                <a:avLst/>
              </a:prstGeom>
              <a:blipFill>
                <a:blip r:embed="rId9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八边形 28">
            <a:extLst>
              <a:ext uri="{FF2B5EF4-FFF2-40B4-BE49-F238E27FC236}">
                <a16:creationId xmlns:a16="http://schemas.microsoft.com/office/drawing/2014/main" id="{3C6209FB-063F-04BA-2D1B-7A4A52BC8278}"/>
              </a:ext>
            </a:extLst>
          </p:cNvPr>
          <p:cNvSpPr/>
          <p:nvPr/>
        </p:nvSpPr>
        <p:spPr>
          <a:xfrm>
            <a:off x="2168500" y="845673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6" name="八边形 35">
            <a:extLst>
              <a:ext uri="{FF2B5EF4-FFF2-40B4-BE49-F238E27FC236}">
                <a16:creationId xmlns:a16="http://schemas.microsoft.com/office/drawing/2014/main" id="{E792CD24-2AC1-8B57-C3EB-3732E0AE9D9E}"/>
              </a:ext>
            </a:extLst>
          </p:cNvPr>
          <p:cNvSpPr/>
          <p:nvPr/>
        </p:nvSpPr>
        <p:spPr>
          <a:xfrm>
            <a:off x="2515686" y="853767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43" name="八边形 42">
            <a:extLst>
              <a:ext uri="{FF2B5EF4-FFF2-40B4-BE49-F238E27FC236}">
                <a16:creationId xmlns:a16="http://schemas.microsoft.com/office/drawing/2014/main" id="{359F12B6-5375-4732-1C77-C2CCEC45CC00}"/>
              </a:ext>
            </a:extLst>
          </p:cNvPr>
          <p:cNvSpPr/>
          <p:nvPr/>
        </p:nvSpPr>
        <p:spPr>
          <a:xfrm>
            <a:off x="2808579" y="858372"/>
            <a:ext cx="194734" cy="169330"/>
          </a:xfrm>
          <a:prstGeom prst="oc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55" name="直线连接符 54">
            <a:extLst>
              <a:ext uri="{FF2B5EF4-FFF2-40B4-BE49-F238E27FC236}">
                <a16:creationId xmlns:a16="http://schemas.microsoft.com/office/drawing/2014/main" id="{8636EB11-14AF-DC7B-5A06-707E66ECBC85}"/>
              </a:ext>
            </a:extLst>
          </p:cNvPr>
          <p:cNvCxnSpPr>
            <a:cxnSpLocks/>
          </p:cNvCxnSpPr>
          <p:nvPr/>
        </p:nvCxnSpPr>
        <p:spPr>
          <a:xfrm>
            <a:off x="1841481" y="1103252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C835E0E9-6FFA-039E-59EA-3A3418645ED7}"/>
              </a:ext>
            </a:extLst>
          </p:cNvPr>
          <p:cNvCxnSpPr>
            <a:cxnSpLocks/>
          </p:cNvCxnSpPr>
          <p:nvPr/>
        </p:nvCxnSpPr>
        <p:spPr>
          <a:xfrm>
            <a:off x="2240344" y="1113661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2DFDFAC0-3A43-16E5-AE43-47A97DB11350}"/>
              </a:ext>
            </a:extLst>
          </p:cNvPr>
          <p:cNvCxnSpPr>
            <a:cxnSpLocks/>
          </p:cNvCxnSpPr>
          <p:nvPr/>
        </p:nvCxnSpPr>
        <p:spPr>
          <a:xfrm>
            <a:off x="2582836" y="1109275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AAB62B9C-5307-8534-5EF5-ECCEE5A4798C}"/>
              </a:ext>
            </a:extLst>
          </p:cNvPr>
          <p:cNvCxnSpPr>
            <a:cxnSpLocks/>
          </p:cNvCxnSpPr>
          <p:nvPr/>
        </p:nvCxnSpPr>
        <p:spPr>
          <a:xfrm>
            <a:off x="2881172" y="1117540"/>
            <a:ext cx="0" cy="1335875"/>
          </a:xfrm>
          <a:prstGeom prst="line">
            <a:avLst/>
          </a:prstGeom>
          <a:ln w="25400" cmpd="sng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/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=|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F090227F-6F3E-F200-45D9-C8F8FCF5E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67" y="2633976"/>
                <a:ext cx="1674986" cy="646331"/>
              </a:xfrm>
              <a:prstGeom prst="rect">
                <a:avLst/>
              </a:prstGeom>
              <a:blipFill>
                <a:blip r:embed="rId10"/>
                <a:stretch>
                  <a:fillRect t="-63462" r="-7519" b="-5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/>
              <p:nvPr/>
            </p:nvSpPr>
            <p:spPr>
              <a:xfrm>
                <a:off x="1059633" y="3081738"/>
                <a:ext cx="406827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9293FA6D-A938-0BAF-A9F1-0776A560B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633" y="3081738"/>
                <a:ext cx="4068273" cy="923330"/>
              </a:xfrm>
              <a:prstGeom prst="rect">
                <a:avLst/>
              </a:prstGeom>
              <a:blipFill>
                <a:blip r:embed="rId11"/>
                <a:stretch>
                  <a:fillRect t="-44595"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/>
              <p:nvPr/>
            </p:nvSpPr>
            <p:spPr>
              <a:xfrm>
                <a:off x="1070858" y="3554021"/>
                <a:ext cx="905612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zh-CN" altLang="en-US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kumimoji="1"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B6042C00-B638-190D-2241-ABE01305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3554021"/>
                <a:ext cx="9056122" cy="646331"/>
              </a:xfrm>
              <a:prstGeom prst="rect">
                <a:avLst/>
              </a:prstGeom>
              <a:blipFill>
                <a:blip r:embed="rId12"/>
                <a:stretch>
                  <a:fillRect t="-63462" b="-55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/>
              <p:nvPr/>
            </p:nvSpPr>
            <p:spPr>
              <a:xfrm>
                <a:off x="1070858" y="4139978"/>
                <a:ext cx="1107788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zh-CN" altLang="en-US" i="1"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begChr m:val=""/>
                          <m:endChr m:val="⟩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kumimoji="1" lang="en-US" altLang="zh-CN" b="0" dirty="0"/>
                </a:b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10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01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00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72CC206A-2E8E-327E-388C-11B0C7E69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8" y="4139978"/>
                <a:ext cx="11077885" cy="646331"/>
              </a:xfrm>
              <a:prstGeom prst="rect">
                <a:avLst/>
              </a:prstGeom>
              <a:blipFill>
                <a:blip r:embed="rId13"/>
                <a:stretch>
                  <a:fillRect l="-229" t="-63462" b="-9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B9A9223-A353-99CA-C9AF-DBF869862F1F}"/>
                  </a:ext>
                </a:extLst>
              </p:cNvPr>
              <p:cNvSpPr txBox="1"/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kumimoji="1" lang="en-US" altLang="zh-CN" sz="1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sSub>
                        <m:sSubPr>
                          <m:ctrlP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1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|1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kumimoji="1" lang="en-US" altLang="zh-CN" sz="1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kumimoji="1" lang="en-US" altLang="zh-CN" sz="1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:br>
                  <a:rPr kumimoji="1" lang="en-US" altLang="zh-CN" sz="120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zh-CN" sz="1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zh-CN" sz="1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sSub>
                      <m:sSubPr>
                        <m:ctrlP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⟩"/>
                            <m:ctrlPr>
                              <a:rPr kumimoji="1" lang="en-US" altLang="zh-CN" sz="1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|1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kumimoji="1" lang="en-US" altLang="zh-CN" sz="1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1" lang="en-US" altLang="zh-CN" sz="1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br>
                  <a:rPr kumimoji="1" lang="en-US" altLang="zh-CN" sz="1200" b="0" dirty="0"/>
                </a:br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B9A9223-A353-99CA-C9AF-DBF869862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626" y="240626"/>
                <a:ext cx="5456250" cy="935641"/>
              </a:xfrm>
              <a:prstGeom prst="rect">
                <a:avLst/>
              </a:prstGeom>
              <a:blipFill>
                <a:blip r:embed="rId14"/>
                <a:stretch>
                  <a:fillRect t="-40000" b="-3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02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344253" y="296578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S2: </a:t>
            </a:r>
            <a:r>
              <a:rPr kumimoji="1" lang="en-US" altLang="zh-CN" dirty="0" err="1"/>
              <a:t>Image_Info</a:t>
            </a:r>
            <a:r>
              <a:rPr kumimoji="1" lang="en-US" altLang="zh-CN" dirty="0"/>
              <a:t> + Position-Embedding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C447C5-D288-42F7-6860-83CF2F58F878}"/>
                  </a:ext>
                </a:extLst>
              </p:cNvPr>
              <p:cNvSpPr txBox="1"/>
              <p:nvPr/>
            </p:nvSpPr>
            <p:spPr>
              <a:xfrm>
                <a:off x="709489" y="825604"/>
                <a:ext cx="10930576" cy="930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/>
                  <a:t>将维度为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zh-CN" altLang="en-US" dirty="0"/>
                  <a:t>的矩阵进行相对位置编码，位置编码参考</a:t>
                </a:r>
                <a:r>
                  <a:rPr kumimoji="1" lang="en-US" altLang="zh-CN" dirty="0"/>
                  <a:t>NLP</a:t>
                </a:r>
                <a:r>
                  <a:rPr kumimoji="1" lang="zh-CN" altLang="en-US" dirty="0"/>
                  <a:t>中的位置编码原则，一般选取</a:t>
                </a:r>
                <a:r>
                  <a:rPr kumimoji="1" lang="en-US" altLang="zh-CN" dirty="0"/>
                  <a:t>Cos-Sin</a:t>
                </a:r>
                <a:r>
                  <a:rPr kumimoji="1" lang="zh-CN" altLang="en-US" dirty="0"/>
                  <a:t>函数编码方式。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6C447C5-D288-42F7-6860-83CF2F58F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89" y="825604"/>
                <a:ext cx="10930576" cy="930896"/>
              </a:xfrm>
              <a:prstGeom prst="rect">
                <a:avLst/>
              </a:prstGeom>
              <a:blipFill>
                <a:blip r:embed="rId3"/>
                <a:stretch>
                  <a:fillRect l="-348" r="-116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E911B74-66BA-B965-BDFF-C09BED0BC973}"/>
                  </a:ext>
                </a:extLst>
              </p:cNvPr>
              <p:cNvSpPr txBox="1"/>
              <p:nvPr/>
            </p:nvSpPr>
            <p:spPr>
              <a:xfrm>
                <a:off x="2078741" y="1875321"/>
                <a:ext cx="8303748" cy="671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+1,</m:t>
                            </m:r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𝑐𝑜𝑛𝑡𝑎𝑐𝑡</m:t>
                        </m:r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[1,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model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];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kumimoji="1" lang="en-US" altLang="zh-CN" dirty="0"/>
                  <a:t>]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)+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𝑃𝐸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[:,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EE911B74-66BA-B965-BDFF-C09BED0BC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41" y="1875321"/>
                <a:ext cx="8303748" cy="671081"/>
              </a:xfrm>
              <a:prstGeom prst="rect">
                <a:avLst/>
              </a:prstGeom>
              <a:blipFill>
                <a:blip r:embed="rId4"/>
                <a:stretch>
                  <a:fillRect l="-916" r="-763" b="-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9F67177-FE91-7B38-1004-253D1DC8DD2E}"/>
                  </a:ext>
                </a:extLst>
              </p:cNvPr>
              <p:cNvSpPr txBox="1"/>
              <p:nvPr/>
            </p:nvSpPr>
            <p:spPr>
              <a:xfrm>
                <a:off x="907196" y="2865121"/>
                <a:ext cx="10732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𝑐𝑙𝑎𝑠𝑠</m:t>
                        </m:r>
                      </m:sub>
                    </m:sSub>
                  </m:oMath>
                </a14:m>
                <a:r>
                  <a:rPr kumimoji="1" lang="zh-CN" altLang="en-US" dirty="0"/>
                  <a:t> 是一个含训练参数，长度为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</m:oMath>
                </a14:m>
                <a:r>
                  <a:rPr kumimoji="1" lang="zh-CN" altLang="en-US" dirty="0"/>
                  <a:t>的向量，位置编码信息是不含训练参数的，对于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:, </m:t>
                        </m:r>
                        <m:r>
                          <a:rPr kumimoji="1" lang="en-US" altLang="zh-CN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1" lang="zh-CN" altLang="en-US" dirty="0"/>
                  <a:t>中的每一列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>
                            <a:latin typeface="Cambria Math" panose="02040503050406030204" pitchFamily="18" charset="0"/>
                          </a:rPr>
                          <m:t>model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都需要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加上与</a:t>
                </a:r>
                <a:r>
                  <a:rPr kumimoji="1" lang="zh-CN" altLang="en-US" dirty="0"/>
                  <a:t>之对应的位置相关的向量。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29F67177-FE91-7B38-1004-253D1DC8D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196" y="2865121"/>
                <a:ext cx="10732869" cy="646331"/>
              </a:xfrm>
              <a:prstGeom prst="rect">
                <a:avLst/>
              </a:prstGeom>
              <a:blipFill>
                <a:blip r:embed="rId5"/>
                <a:stretch>
                  <a:fillRect l="-473"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9C48B9-DAA4-8947-3FCD-D3A07035DC79}"/>
                  </a:ext>
                </a:extLst>
              </p:cNvPr>
              <p:cNvSpPr txBox="1"/>
              <p:nvPr/>
            </p:nvSpPr>
            <p:spPr>
              <a:xfrm>
                <a:off x="709489" y="5525897"/>
                <a:ext cx="9475293" cy="708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zh-CN" altLang="en-US" dirty="0"/>
                  <a:t>每一张图片都以大小为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+1,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1" lang="en-US" altLang="zh-CN">
                                <a:latin typeface="Cambria Math" panose="02040503050406030204" pitchFamily="18" charset="0"/>
                              </a:rPr>
                              <m:t>model</m:t>
                            </m:r>
                          </m:sub>
                        </m:sSub>
                      </m:e>
                    </m:d>
                    <m:r>
                      <a:rPr kumimoji="1" lang="zh-CN" altLang="en-US" i="1" dirty="0">
                        <a:latin typeface="Cambria Math" panose="02040503050406030204" pitchFamily="18" charset="0"/>
                      </a:rPr>
                      <m:t>的矩阵形式</m:t>
                    </m:r>
                  </m:oMath>
                </a14:m>
                <a:r>
                  <a:rPr kumimoji="1" lang="zh-CN" altLang="en-US" dirty="0"/>
                  <a:t>进入到</a:t>
                </a:r>
                <a:r>
                  <a:rPr kumimoji="1" lang="en-US" altLang="zh-CN" dirty="0"/>
                  <a:t>Transformer</a:t>
                </a:r>
                <a:r>
                  <a:rPr kumimoji="1" lang="zh-CN" altLang="en-US" dirty="0"/>
                  <a:t>架构中。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39C48B9-DAA4-8947-3FCD-D3A07035D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89" y="5525897"/>
                <a:ext cx="9475293" cy="708720"/>
              </a:xfrm>
              <a:prstGeom prst="rect">
                <a:avLst/>
              </a:prstGeom>
              <a:blipFill>
                <a:blip r:embed="rId6"/>
                <a:stretch>
                  <a:fillRect l="-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C92865-60A8-423D-94D5-62EED3F4295B}"/>
                  </a:ext>
                </a:extLst>
              </p:cNvPr>
              <p:cNvSpPr txBox="1"/>
              <p:nvPr/>
            </p:nvSpPr>
            <p:spPr>
              <a:xfrm>
                <a:off x="1624589" y="3655023"/>
                <a:ext cx="6094070" cy="1535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kumimoji="1"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𝑝𝑜𝑠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kumimoji="1" lang="en-US" altLang="zh-CN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i="1" dirty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𝑚𝑜𝑑𝑒𝑙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m:rPr>
                                    <m:brk m:alnAt="7"/>
                                  </m:rP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zh-CN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zh-CN" b="0" i="0" dirty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kumimoji="1" lang="en-US" altLang="zh-CN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kumimoji="1" lang="en-US" altLang="zh-CN" i="1" dirty="0">
                                                <a:latin typeface="Cambria Math" panose="02040503050406030204" pitchFamily="18" charset="0"/>
                                              </a:rPr>
                                              <m:t>𝑝𝑜𝑠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kumimoji="1" lang="en-US" altLang="zh-CN" i="1" dirty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1" lang="en-US" altLang="zh-CN" i="1" dirty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  <m:r>
                                                      <a:rPr kumimoji="1" lang="en-US" altLang="zh-CN" i="1" dirty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num>
                                                  <m:den>
                                                    <m:sSub>
                                                      <m:sSubPr>
                                                        <m:ctrlP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kumimoji="1" lang="en-US" altLang="zh-CN" i="1" dirty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𝑚𝑜𝑑𝑒𝑙</m:t>
                                                        </m:r>
                                                      </m:sub>
                                                    </m:sSub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𝑝𝑜𝑠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CN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EC92865-60A8-423D-94D5-62EED3F42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589" y="3655023"/>
                <a:ext cx="6094070" cy="15352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238049-6FDD-7E11-787D-D1B8BD52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7211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BEE663B-4B4E-8513-75BC-B6CCA131ED7F}"/>
              </a:ext>
            </a:extLst>
          </p:cNvPr>
          <p:cNvGrpSpPr/>
          <p:nvPr/>
        </p:nvGrpSpPr>
        <p:grpSpPr>
          <a:xfrm>
            <a:off x="4937452" y="908612"/>
            <a:ext cx="2499807" cy="769281"/>
            <a:chOff x="1360436" y="739383"/>
            <a:chExt cx="2499807" cy="769281"/>
          </a:xfrm>
        </p:grpSpPr>
        <p:cxnSp>
          <p:nvCxnSpPr>
            <p:cNvPr id="4" name="直线连接符 3">
              <a:extLst>
                <a:ext uri="{FF2B5EF4-FFF2-40B4-BE49-F238E27FC236}">
                  <a16:creationId xmlns:a16="http://schemas.microsoft.com/office/drawing/2014/main" id="{A92E235D-F1F3-A809-AA96-B51CCFFB734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36" y="788664"/>
              <a:ext cx="18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线连接符 4">
              <a:extLst>
                <a:ext uri="{FF2B5EF4-FFF2-40B4-BE49-F238E27FC236}">
                  <a16:creationId xmlns:a16="http://schemas.microsoft.com/office/drawing/2014/main" id="{7DC0E63A-64A0-DC66-8442-927CD2EC3F8E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36" y="1148664"/>
              <a:ext cx="18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线连接符 5">
              <a:extLst>
                <a:ext uri="{FF2B5EF4-FFF2-40B4-BE49-F238E27FC236}">
                  <a16:creationId xmlns:a16="http://schemas.microsoft.com/office/drawing/2014/main" id="{32F33422-F384-FD88-991F-94E67C80EF3F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36" y="1508664"/>
              <a:ext cx="1800000" cy="0"/>
            </a:xfrm>
            <a:prstGeom prst="line">
              <a:avLst/>
            </a:prstGeom>
            <a:ln w="2222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80138DB8-0879-6F24-2E3F-098B5C54615E}"/>
                </a:ext>
              </a:extLst>
            </p:cNvPr>
            <p:cNvCxnSpPr>
              <a:cxnSpLocks/>
            </p:cNvCxnSpPr>
            <p:nvPr/>
          </p:nvCxnSpPr>
          <p:spPr>
            <a:xfrm>
              <a:off x="1987564" y="788664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B339B58A-7983-FA09-CCD4-C9CDB54467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8404" y="1148664"/>
              <a:ext cx="0" cy="36000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17F45BD-42ED-4B31-3B84-6B9741CF1AB4}"/>
                    </a:ext>
                  </a:extLst>
                </p:cNvPr>
                <p:cNvSpPr txBox="1"/>
                <p:nvPr/>
              </p:nvSpPr>
              <p:spPr>
                <a:xfrm>
                  <a:off x="2077349" y="848956"/>
                  <a:ext cx="286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17F45BD-42ED-4B31-3B84-6B9741CF1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7349" y="848956"/>
                  <a:ext cx="28623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667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9B1DF4B-C625-BC56-6B18-9D76417E3247}"/>
                    </a:ext>
                  </a:extLst>
                </p:cNvPr>
                <p:cNvSpPr txBox="1"/>
                <p:nvPr/>
              </p:nvSpPr>
              <p:spPr>
                <a:xfrm>
                  <a:off x="2440911" y="1194556"/>
                  <a:ext cx="2915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99B1DF4B-C625-BC56-6B18-9D76417E32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0911" y="1194556"/>
                  <a:ext cx="29155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780DF86-8A87-571B-BAF2-5138981A781E}"/>
                    </a:ext>
                  </a:extLst>
                </p:cNvPr>
                <p:cNvSpPr txBox="1"/>
                <p:nvPr/>
              </p:nvSpPr>
              <p:spPr>
                <a:xfrm>
                  <a:off x="3254404" y="739383"/>
                  <a:ext cx="60583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zh-CN" alt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1780DF86-8A87-571B-BAF2-5138981A7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404" y="739383"/>
                  <a:ext cx="60583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250" t="-110000" r="-29167" b="-16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60A4C79-9730-210F-1B34-207C8E225751}"/>
                </a:ext>
              </a:extLst>
            </p:cNvPr>
            <p:cNvCxnSpPr>
              <a:cxnSpLocks/>
            </p:cNvCxnSpPr>
            <p:nvPr/>
          </p:nvCxnSpPr>
          <p:spPr>
            <a:xfrm>
              <a:off x="2631297" y="780242"/>
              <a:ext cx="0" cy="360000"/>
            </a:xfrm>
            <a:prstGeom prst="line">
              <a:avLst/>
            </a:prstGeom>
            <a:ln w="254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994B7A9-7751-69C0-FFCE-A9CA744E5667}"/>
                    </a:ext>
                  </a:extLst>
                </p:cNvPr>
                <p:cNvSpPr txBox="1"/>
                <p:nvPr/>
              </p:nvSpPr>
              <p:spPr>
                <a:xfrm>
                  <a:off x="2702138" y="842126"/>
                  <a:ext cx="2915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en-US" altLang="zh-CN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5994B7A9-7751-69C0-FFCE-A9CA744E56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2138" y="842126"/>
                  <a:ext cx="29155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667" r="-4167" b="-130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99C23C8-A432-600D-0928-6F2163BF85D0}"/>
                  </a:ext>
                </a:extLst>
              </p:cNvPr>
              <p:cNvSpPr txBox="1"/>
              <p:nvPr/>
            </p:nvSpPr>
            <p:spPr>
              <a:xfrm>
                <a:off x="933557" y="2380416"/>
                <a:ext cx="10014080" cy="97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[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]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dirty="0"/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1" lang="en-US" altLang="zh-CN" dirty="0"/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1" lang="en-US" altLang="zh-CN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d>
                                  <m:dPr>
                                    <m:ctrlPr>
                                      <a:rPr kumimoji="1"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99C23C8-A432-600D-0928-6F2163BF8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7" y="2380416"/>
                <a:ext cx="10014080" cy="972702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EF3C42-E4BE-59E6-5652-3A744B158E27}"/>
                  </a:ext>
                </a:extLst>
              </p:cNvPr>
              <p:cNvSpPr txBox="1"/>
              <p:nvPr/>
            </p:nvSpPr>
            <p:spPr>
              <a:xfrm>
                <a:off x="1423467" y="3805409"/>
                <a:ext cx="30645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"/>
                        <m:endChr m:val="⟩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7EF3C42-E4BE-59E6-5652-3A744B15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467" y="3805409"/>
                <a:ext cx="3064558" cy="369332"/>
              </a:xfrm>
              <a:prstGeom prst="rect">
                <a:avLst/>
              </a:prstGeom>
              <a:blipFill>
                <a:blip r:embed="rId7"/>
                <a:stretch>
                  <a:fillRect l="-1653" t="-110000" b="-16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F6C8B10-59F3-E4EC-7141-C4E9C5251C43}"/>
                  </a:ext>
                </a:extLst>
              </p:cNvPr>
              <p:cNvSpPr txBox="1"/>
              <p:nvPr/>
            </p:nvSpPr>
            <p:spPr>
              <a:xfrm>
                <a:off x="3823503" y="3794598"/>
                <a:ext cx="209191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F6C8B10-59F3-E4EC-7141-C4E9C5251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03" y="3794598"/>
                <a:ext cx="2091917" cy="369332"/>
              </a:xfrm>
              <a:prstGeom prst="rect">
                <a:avLst/>
              </a:prstGeom>
              <a:blipFill>
                <a:blip r:embed="rId8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框 28">
            <a:extLst>
              <a:ext uri="{FF2B5EF4-FFF2-40B4-BE49-F238E27FC236}">
                <a16:creationId xmlns:a16="http://schemas.microsoft.com/office/drawing/2014/main" id="{1369D2FF-77A1-7FEE-649D-A1C36055D647}"/>
              </a:ext>
            </a:extLst>
          </p:cNvPr>
          <p:cNvSpPr txBox="1"/>
          <p:nvPr/>
        </p:nvSpPr>
        <p:spPr>
          <a:xfrm>
            <a:off x="610221" y="217424"/>
            <a:ext cx="5577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采取</a:t>
            </a:r>
            <a:r>
              <a:rPr lang="en-US" altLang="zh-CN" dirty="0" err="1"/>
              <a:t>fSIM</a:t>
            </a:r>
            <a:r>
              <a:rPr lang="zh-CN" altLang="en-US" dirty="0"/>
              <a:t>编码方式，态表示的基矢空间不会发生变化</a:t>
            </a:r>
          </a:p>
        </p:txBody>
      </p:sp>
    </p:spTree>
    <p:extLst>
      <p:ext uri="{BB962C8B-B14F-4D97-AF65-F5344CB8AC3E}">
        <p14:creationId xmlns:p14="http://schemas.microsoft.com/office/powerpoint/2010/main" val="607332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6853A7-B617-1212-EA45-F8073B0B91C1}"/>
              </a:ext>
            </a:extLst>
          </p:cNvPr>
          <p:cNvSpPr txBox="1"/>
          <p:nvPr/>
        </p:nvSpPr>
        <p:spPr>
          <a:xfrm>
            <a:off x="417815" y="234101"/>
            <a:ext cx="6094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/>
              <a:t>基于</a:t>
            </a:r>
            <a:r>
              <a:rPr kumimoji="1" lang="en-US" altLang="zh-CN" sz="2400" dirty="0" err="1"/>
              <a:t>fSIM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门的量子</a:t>
            </a:r>
            <a:r>
              <a:rPr kumimoji="1" lang="en-US" altLang="zh-CN" sz="2400" dirty="0"/>
              <a:t>Attention</a:t>
            </a:r>
            <a:r>
              <a:rPr kumimoji="1" lang="zh-CN" altLang="en-US" sz="2400" dirty="0"/>
              <a:t>机制实现路径：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2D24F4-D42A-EC01-9A52-4EA466A8C914}"/>
                  </a:ext>
                </a:extLst>
              </p:cNvPr>
              <p:cNvSpPr txBox="1"/>
              <p:nvPr/>
            </p:nvSpPr>
            <p:spPr>
              <a:xfrm>
                <a:off x="4226767" y="980557"/>
                <a:ext cx="6996852" cy="954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kumimoji="1"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模拟</m:t>
                    </m:r>
                    <m:r>
                      <a:rPr kumimoji="1" lang="zh-CN" alt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kumimoji="1"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ttention</m:t>
                    </m:r>
                    <m:r>
                      <a:rPr kumimoji="1"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里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kumimoji="1" lang="zh-CN" altLang="en-US" b="0" dirty="0">
                    <a:solidFill>
                      <a:srgbClr val="FF0000"/>
                    </a:solidFill>
                  </a:rPr>
                  <a:t>注意力机制（含参数的注意力机制）</a:t>
                </a:r>
                <a:endParaRPr kumimoji="1" lang="en-US" altLang="zh-CN" b="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𝑠𝑜𝑓𝑡𝑚𝑎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对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关联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概率</m:t>
                      </m:r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进行</m:t>
                      </m:r>
                      <m:r>
                        <a:rPr kumimoji="1" lang="zh-CN" altLang="en-US" i="1">
                          <a:latin typeface="Cambria Math" panose="02040503050406030204" pitchFamily="18" charset="0"/>
                        </a:rPr>
                        <m:t>打分</m:t>
                      </m:r>
                    </m:oMath>
                  </m:oMathPara>
                </a14:m>
                <a:br>
                  <a:rPr kumimoji="1" lang="en-US" altLang="zh-CN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kumimoji="1"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zh-CN" alt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kumimoji="1"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按照</m:t>
                    </m:r>
                    <m:r>
                      <a:rPr kumimoji="1"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关联</m:t>
                    </m:r>
                  </m:oMath>
                </a14:m>
                <a:r>
                  <a:rPr kumimoji="1" lang="zh-CN" altLang="en-US" b="0" dirty="0"/>
                  <a:t>概率重新分配权重</a:t>
                </a:r>
                <a:endParaRPr kumimoji="1" lang="en-US" altLang="zh-CN" b="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52D24F4-D42A-EC01-9A52-4EA466A8C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67" y="980557"/>
                <a:ext cx="6996852" cy="954428"/>
              </a:xfrm>
              <a:prstGeom prst="rect">
                <a:avLst/>
              </a:prstGeom>
              <a:blipFill>
                <a:blip r:embed="rId2"/>
                <a:stretch>
                  <a:fillRect l="-1268" t="-6579" r="-1993" b="-6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3FCE4FE-3FEA-A5D9-EA53-A2E6048FD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221" y="2418243"/>
            <a:ext cx="4096792" cy="856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E2021E-2347-6CCA-2C9E-F0E1E5ECB8EB}"/>
                  </a:ext>
                </a:extLst>
              </p:cNvPr>
              <p:cNvSpPr txBox="1"/>
              <p:nvPr/>
            </p:nvSpPr>
            <p:spPr>
              <a:xfrm>
                <a:off x="-195738" y="2664634"/>
                <a:ext cx="5616824" cy="559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sSub>
                                <m:sSubPr>
                                  <m:ctrlP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0E2021E-2347-6CCA-2C9E-F0E1E5ECB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5738" y="2664634"/>
                <a:ext cx="5616824" cy="559512"/>
              </a:xfrm>
              <a:prstGeom prst="rect">
                <a:avLst/>
              </a:prstGeom>
              <a:blipFill>
                <a:blip r:embed="rId4"/>
                <a:stretch>
                  <a:fillRect t="-144444" b="-2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0EF8AD-C179-67DF-825B-437AB7711772}"/>
                  </a:ext>
                </a:extLst>
              </p:cNvPr>
              <p:cNvSpPr txBox="1"/>
              <p:nvPr/>
            </p:nvSpPr>
            <p:spPr>
              <a:xfrm>
                <a:off x="8210940" y="2759724"/>
                <a:ext cx="25283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需计算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dirty="0"/>
                  <a:t>个量子电路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A0EF8AD-C179-67DF-825B-437AB7711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940" y="2759724"/>
                <a:ext cx="2528321" cy="369332"/>
              </a:xfrm>
              <a:prstGeom prst="rect">
                <a:avLst/>
              </a:prstGeom>
              <a:blipFill>
                <a:blip r:embed="rId5"/>
                <a:stretch>
                  <a:fillRect l="-2000" t="-6667" r="-1000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06730D-E48E-E9BC-067F-97B6312EE2EB}"/>
                  </a:ext>
                </a:extLst>
              </p:cNvPr>
              <p:cNvSpPr txBox="1"/>
              <p:nvPr/>
            </p:nvSpPr>
            <p:spPr>
              <a:xfrm>
                <a:off x="4226767" y="3326778"/>
                <a:ext cx="6195526" cy="420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𝑠𝑜𝑓𝑡𝑚𝑎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经典处理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706730D-E48E-E9BC-067F-97B6312EE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767" y="3326778"/>
                <a:ext cx="6195526" cy="420628"/>
              </a:xfrm>
              <a:prstGeom prst="rect">
                <a:avLst/>
              </a:prstGeom>
              <a:blipFill>
                <a:blip r:embed="rId6"/>
                <a:stretch>
                  <a:fillRect t="-2941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9AB75B-1461-DD48-224B-4CC82F03FE6E}"/>
                  </a:ext>
                </a:extLst>
              </p:cNvPr>
              <p:cNvSpPr txBox="1"/>
              <p:nvPr/>
            </p:nvSpPr>
            <p:spPr>
              <a:xfrm>
                <a:off x="1244760" y="3487256"/>
                <a:ext cx="2549216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kumimoji="1"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kumimoji="1" lang="zh-CN" alt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B9AB75B-1461-DD48-224B-4CC82F03F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760" y="3487256"/>
                <a:ext cx="2549216" cy="795859"/>
              </a:xfrm>
              <a:prstGeom prst="rect">
                <a:avLst/>
              </a:prstGeom>
              <a:blipFill>
                <a:blip r:embed="rId7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F8A4018C-E2E9-51E3-1743-B74DF3922C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3221" y="4228025"/>
            <a:ext cx="4055382" cy="1333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6A5939-665A-F287-7037-F4ECBF99848A}"/>
                  </a:ext>
                </a:extLst>
              </p:cNvPr>
              <p:cNvSpPr txBox="1"/>
              <p:nvPr/>
            </p:nvSpPr>
            <p:spPr>
              <a:xfrm>
                <a:off x="1319383" y="4356337"/>
                <a:ext cx="2549216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⟩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16A5939-665A-F287-7037-F4ECBF99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383" y="4356337"/>
                <a:ext cx="2549216" cy="795859"/>
              </a:xfrm>
              <a:prstGeom prst="rect">
                <a:avLst/>
              </a:prstGeom>
              <a:blipFill>
                <a:blip r:embed="rId9"/>
                <a:stretch>
                  <a:fillRect t="-119048" r="-990" b="-1603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0336C-9A52-AD6B-7262-574D1C5D39CF}"/>
                  </a:ext>
                </a:extLst>
              </p:cNvPr>
              <p:cNvSpPr txBox="1"/>
              <p:nvPr/>
            </p:nvSpPr>
            <p:spPr>
              <a:xfrm>
                <a:off x="1606017" y="5560491"/>
                <a:ext cx="3665779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𝑙𝑘</m:t>
                              </m:r>
                            </m:sub>
                          </m:sSub>
                        </m:e>
                      </m:nary>
                      <m:d>
                        <m:dPr>
                          <m:begChr m:val="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altLang="zh-CN" dirty="0"/>
                        <m:t> </m:t>
                      </m:r>
                      <m:d>
                        <m:dPr>
                          <m:begChr m:val=""/>
                          <m:endChr m:val="⟩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470336C-9A52-AD6B-7262-574D1C5D3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017" y="5560491"/>
                <a:ext cx="3665779" cy="795859"/>
              </a:xfrm>
              <a:prstGeom prst="rect">
                <a:avLst/>
              </a:prstGeom>
              <a:blipFill>
                <a:blip r:embed="rId10"/>
                <a:stretch>
                  <a:fillRect t="-115625" r="-3103" b="-157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456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803F13-2C68-D8D8-A56F-F2E0F6BC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751" y="6356350"/>
            <a:ext cx="2743200" cy="365125"/>
          </a:xfrm>
        </p:spPr>
        <p:txBody>
          <a:bodyPr/>
          <a:lstStyle/>
          <a:p>
            <a:r>
              <a:rPr kumimoji="1" lang="en-US" altLang="zh-CN" dirty="0"/>
              <a:t>22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08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408176" y="301532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144CD60-9479-D07E-B7A3-7B68E79AF8CD}"/>
              </a:ext>
            </a:extLst>
          </p:cNvPr>
          <p:cNvGrpSpPr/>
          <p:nvPr/>
        </p:nvGrpSpPr>
        <p:grpSpPr>
          <a:xfrm>
            <a:off x="415422" y="1032343"/>
            <a:ext cx="3321548" cy="3089262"/>
            <a:chOff x="6706912" y="3628168"/>
            <a:chExt cx="3321548" cy="3089262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B780291-3CE4-9E44-8259-5DDEBFAE8588}"/>
                </a:ext>
              </a:extLst>
            </p:cNvPr>
            <p:cNvGrpSpPr/>
            <p:nvPr/>
          </p:nvGrpSpPr>
          <p:grpSpPr>
            <a:xfrm>
              <a:off x="7088360" y="3975253"/>
              <a:ext cx="2940100" cy="2742177"/>
              <a:chOff x="7088360" y="3975253"/>
              <a:chExt cx="2940100" cy="2742177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23A3E562-1A6F-A1E4-486E-C21DE13C76A4}"/>
                  </a:ext>
                </a:extLst>
              </p:cNvPr>
              <p:cNvGrpSpPr/>
              <p:nvPr/>
            </p:nvGrpSpPr>
            <p:grpSpPr>
              <a:xfrm>
                <a:off x="7088360" y="3975253"/>
                <a:ext cx="2940100" cy="2742177"/>
                <a:chOff x="6458543" y="4008038"/>
                <a:chExt cx="2940100" cy="2742177"/>
              </a:xfrm>
            </p:grpSpPr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15B13A45-D813-133B-26B7-9198B67CAADF}"/>
                    </a:ext>
                  </a:extLst>
                </p:cNvPr>
                <p:cNvSpPr/>
                <p:nvPr/>
              </p:nvSpPr>
              <p:spPr>
                <a:xfrm>
                  <a:off x="7511969" y="4810273"/>
                  <a:ext cx="1886674" cy="193994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41769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highlight>
                      <a:srgbClr val="808080"/>
                    </a:highlight>
                  </a:endParaRPr>
                </a:p>
              </p:txBody>
            </p:sp>
            <p:cxnSp>
              <p:nvCxnSpPr>
                <p:cNvPr id="27" name="直线连接符 26">
                  <a:extLst>
                    <a:ext uri="{FF2B5EF4-FFF2-40B4-BE49-F238E27FC236}">
                      <a16:creationId xmlns:a16="http://schemas.microsoft.com/office/drawing/2014/main" id="{F7763A4A-04CB-E067-C011-67F51EBD3001}"/>
                    </a:ext>
                  </a:extLst>
                </p:cNvPr>
                <p:cNvCxnSpPr/>
                <p:nvPr/>
              </p:nvCxnSpPr>
              <p:spPr>
                <a:xfrm>
                  <a:off x="7511969" y="5139979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线连接符 27">
                  <a:extLst>
                    <a:ext uri="{FF2B5EF4-FFF2-40B4-BE49-F238E27FC236}">
                      <a16:creationId xmlns:a16="http://schemas.microsoft.com/office/drawing/2014/main" id="{F1418B3A-7F5F-9135-B33C-DA1A73AFAC9D}"/>
                    </a:ext>
                  </a:extLst>
                </p:cNvPr>
                <p:cNvCxnSpPr/>
                <p:nvPr/>
              </p:nvCxnSpPr>
              <p:spPr>
                <a:xfrm>
                  <a:off x="7511969" y="5487065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线连接符 28">
                  <a:extLst>
                    <a:ext uri="{FF2B5EF4-FFF2-40B4-BE49-F238E27FC236}">
                      <a16:creationId xmlns:a16="http://schemas.microsoft.com/office/drawing/2014/main" id="{A0A4FFFD-9009-9110-0CBB-2A6FB69AB46B}"/>
                    </a:ext>
                  </a:extLst>
                </p:cNvPr>
                <p:cNvCxnSpPr/>
                <p:nvPr/>
              </p:nvCxnSpPr>
              <p:spPr>
                <a:xfrm>
                  <a:off x="7511969" y="5834472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线连接符 29">
                  <a:extLst>
                    <a:ext uri="{FF2B5EF4-FFF2-40B4-BE49-F238E27FC236}">
                      <a16:creationId xmlns:a16="http://schemas.microsoft.com/office/drawing/2014/main" id="{8C392062-81D5-4E9C-F658-A9399E019907}"/>
                    </a:ext>
                  </a:extLst>
                </p:cNvPr>
                <p:cNvCxnSpPr/>
                <p:nvPr/>
              </p:nvCxnSpPr>
              <p:spPr>
                <a:xfrm>
                  <a:off x="7511969" y="6153904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线连接符 30">
                  <a:extLst>
                    <a:ext uri="{FF2B5EF4-FFF2-40B4-BE49-F238E27FC236}">
                      <a16:creationId xmlns:a16="http://schemas.microsoft.com/office/drawing/2014/main" id="{888AD8A1-34D3-3DF9-2B03-268E7C617B75}"/>
                    </a:ext>
                  </a:extLst>
                </p:cNvPr>
                <p:cNvCxnSpPr/>
                <p:nvPr/>
              </p:nvCxnSpPr>
              <p:spPr>
                <a:xfrm>
                  <a:off x="7511969" y="6474566"/>
                  <a:ext cx="1886674" cy="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01675E59-C0D7-D713-EE78-AC3D5FDD41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1074" y="4008038"/>
                      <a:ext cx="70846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model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01675E59-C0D7-D713-EE78-AC3D5FDD41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1074" y="4008038"/>
                      <a:ext cx="708464" cy="276999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7143" r="-3571"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736BFB5C-024B-8B5A-C635-286BDBABD7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58543" y="5629401"/>
                      <a:ext cx="479234" cy="301686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1" lang="en-US" altLang="zh-CN" b="0" i="0" smtClean="0">
                                    <a:latin typeface="Cambria Math" panose="02040503050406030204" pitchFamily="18" charset="0"/>
                                  </a:rPr>
                                  <m:t>seq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dirty="0"/>
                    </a:p>
                  </p:txBody>
                </p:sp>
              </mc:Choice>
              <mc:Fallback xmlns="">
                <p:sp>
                  <p:nvSpPr>
                    <p:cNvPr id="33" name="文本框 32">
                      <a:extLst>
                        <a:ext uri="{FF2B5EF4-FFF2-40B4-BE49-F238E27FC236}">
                          <a16:creationId xmlns:a16="http://schemas.microsoft.com/office/drawing/2014/main" id="{736BFB5C-024B-8B5A-C635-286BDBABD7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58543" y="5629401"/>
                      <a:ext cx="479234" cy="30168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5128" r="-2564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5" name="左大括号 24">
                <a:extLst>
                  <a:ext uri="{FF2B5EF4-FFF2-40B4-BE49-F238E27FC236}">
                    <a16:creationId xmlns:a16="http://schemas.microsoft.com/office/drawing/2014/main" id="{2F56C8B6-9A79-54AC-E471-5673D21C2FB6}"/>
                  </a:ext>
                </a:extLst>
              </p:cNvPr>
              <p:cNvSpPr/>
              <p:nvPr/>
            </p:nvSpPr>
            <p:spPr>
              <a:xfrm>
                <a:off x="7635002" y="4844998"/>
                <a:ext cx="448216" cy="1814796"/>
              </a:xfrm>
              <a:prstGeom prst="leftBrace">
                <a:avLst>
                  <a:gd name="adj1" fmla="val 0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88FB9AAE-30FF-5DD1-C9DE-DA8E96715732}"/>
                </a:ext>
              </a:extLst>
            </p:cNvPr>
            <p:cNvSpPr/>
            <p:nvPr/>
          </p:nvSpPr>
          <p:spPr>
            <a:xfrm>
              <a:off x="8830583" y="3628168"/>
              <a:ext cx="448216" cy="1814796"/>
            </a:xfrm>
            <a:prstGeom prst="leftBrace">
              <a:avLst>
                <a:gd name="adj1" fmla="val 0"/>
                <a:gd name="adj2" fmla="val 50000"/>
              </a:avLst>
            </a:prstGeom>
            <a:ln w="22225">
              <a:solidFill>
                <a:srgbClr val="FF0000"/>
              </a:solidFill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B3CF1B1-D898-AC84-65AB-08588B05629E}"/>
                </a:ext>
              </a:extLst>
            </p:cNvPr>
            <p:cNvSpPr txBox="1"/>
            <p:nvPr/>
          </p:nvSpPr>
          <p:spPr>
            <a:xfrm>
              <a:off x="6706912" y="4505582"/>
              <a:ext cx="42731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嵌入向量的序列</a:t>
              </a: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687850" y="932144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S3.1: </a:t>
            </a:r>
            <a:r>
              <a:rPr kumimoji="1" lang="en-US" altLang="zh-CN" dirty="0" err="1"/>
              <a:t>LayerNorm</a:t>
            </a:r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A51BADE-98DC-BF33-82EA-3C110CC857B6}"/>
                  </a:ext>
                </a:extLst>
              </p:cNvPr>
              <p:cNvSpPr txBox="1"/>
              <p:nvPr/>
            </p:nvSpPr>
            <p:spPr>
              <a:xfrm>
                <a:off x="4249966" y="2560102"/>
                <a:ext cx="3768276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𝐿𝑁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, :</m:t>
                        </m:r>
                      </m:e>
                    </m:d>
                    <m:r>
                      <a:rPr kumimoji="1" lang="en-US" altLang="zh-CN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-US" altLang="zh-CN" dirty="0"/>
                  <a:t> </a:t>
                </a:r>
                <a:r>
                  <a:rPr kumimoji="1" lang="zh-CN" altLang="en-US" dirty="0"/>
                  <a:t>对于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[0,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𝑠𝑒𝑞</m:t>
                        </m:r>
                      </m:sub>
                    </m:sSub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8A51BADE-98DC-BF33-82EA-3C110CC85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966" y="2560102"/>
                <a:ext cx="3768276" cy="298415"/>
              </a:xfrm>
              <a:prstGeom prst="rect">
                <a:avLst/>
              </a:prstGeom>
              <a:blipFill>
                <a:blip r:embed="rId4"/>
                <a:stretch>
                  <a:fillRect l="-2013" t="-24000" r="-2013" b="-3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806A0FB-0282-7447-7837-693DC800B0E6}"/>
                  </a:ext>
                </a:extLst>
              </p:cNvPr>
              <p:cNvSpPr txBox="1"/>
              <p:nvPr/>
            </p:nvSpPr>
            <p:spPr>
              <a:xfrm>
                <a:off x="2363292" y="2709310"/>
                <a:ext cx="860682" cy="646331"/>
              </a:xfrm>
              <a:prstGeom prst="rect">
                <a:avLst/>
              </a:prstGeom>
              <a:solidFill>
                <a:schemeClr val="bg1">
                  <a:lumMod val="65000"/>
                  <a:alpha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3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3600" b="0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3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806A0FB-0282-7447-7837-693DC800B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292" y="2709310"/>
                <a:ext cx="860682" cy="64633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A6F6F671-EE18-6A19-F0D5-4EE8E40C7715}"/>
              </a:ext>
            </a:extLst>
          </p:cNvPr>
          <p:cNvGrpSpPr/>
          <p:nvPr/>
        </p:nvGrpSpPr>
        <p:grpSpPr>
          <a:xfrm>
            <a:off x="8941339" y="67553"/>
            <a:ext cx="3250661" cy="5866475"/>
            <a:chOff x="622375" y="791597"/>
            <a:chExt cx="3250661" cy="5866475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1962E792-9EF2-69F8-A9EF-82CD4D25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C44D271-0E16-F853-677E-DC5681294C25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9C44D271-0E16-F853-677E-DC5681294C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33485F4-8CA0-8235-A3FC-805E2DDDE653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C33485F4-8CA0-8235-A3FC-805E2DDDE6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8631F50-91B7-9314-F54E-04ED93A55840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28631F50-91B7-9314-F54E-04ED93A55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A89280E-5202-6136-F918-D42AAE259D0E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0A89280E-5202-6136-F918-D42AAE259D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686FC33-9D8D-3AA8-3AD8-16C1C327EC44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686FC33-9D8D-3AA8-3AD8-16C1C327EC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16C844-9747-D935-76D4-4FB0583DDA04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C916C844-9747-D935-76D4-4FB0583DDA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4E968B3-B986-A39F-433F-3DBA98CA9D11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84E968B3-B986-A39F-433F-3DBA98CA9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58A1A9-CD16-8A33-3CCF-FD4F0C98E983}"/>
                  </a:ext>
                </a:extLst>
              </p:cNvPr>
              <p:cNvSpPr txBox="1"/>
              <p:nvPr/>
            </p:nvSpPr>
            <p:spPr>
              <a:xfrm>
                <a:off x="4210930" y="3787675"/>
                <a:ext cx="3672352" cy="552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𝐿𝑎𝑦𝑒𝑟𝑁𝑜𝑟𝑚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√(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058A1A9-CD16-8A33-3CCF-FD4F0C98E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930" y="3787675"/>
                <a:ext cx="3672352" cy="552587"/>
              </a:xfrm>
              <a:prstGeom prst="rect">
                <a:avLst/>
              </a:prstGeom>
              <a:blipFill>
                <a:blip r:embed="rId15"/>
                <a:stretch>
                  <a:fillRect l="-1379" r="-1724" b="-20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499A6F-ED51-C3A3-946E-08528E8D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5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D116E8-605A-FA11-CA90-1822F7E9CB77}"/>
                  </a:ext>
                </a:extLst>
              </p:cNvPr>
              <p:cNvSpPr txBox="1"/>
              <p:nvPr/>
            </p:nvSpPr>
            <p:spPr>
              <a:xfrm>
                <a:off x="4229587" y="3429000"/>
                <a:ext cx="11308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 :</m:t>
                          </m:r>
                        </m:e>
                      </m:d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7D116E8-605A-FA11-CA90-1822F7E9C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587" y="3429000"/>
                <a:ext cx="1130887" cy="276999"/>
              </a:xfrm>
              <a:prstGeom prst="rect">
                <a:avLst/>
              </a:prstGeom>
              <a:blipFill>
                <a:blip r:embed="rId16"/>
                <a:stretch>
                  <a:fillRect l="-2247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25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(Single) Multi-Head Attention (S) MHA  </a:t>
            </a:r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90792F-12FB-08A9-E69A-77CCE2BB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01" y="1816442"/>
            <a:ext cx="7482398" cy="394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ED115F-6656-16B1-2945-E74CC8A3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50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/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/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CF0E90C-9DFF-E0C2-9530-9C840E5614C4}"/>
              </a:ext>
            </a:extLst>
          </p:cNvPr>
          <p:cNvSpPr txBox="1"/>
          <p:nvPr/>
        </p:nvSpPr>
        <p:spPr>
          <a:xfrm>
            <a:off x="726126" y="1583518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S3.2.1: 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Single-Head Attention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EF42250-007B-F59A-10F9-2672CFA5BFC6}"/>
                  </a:ext>
                </a:extLst>
              </p:cNvPr>
              <p:cNvSpPr/>
              <p:nvPr/>
            </p:nvSpPr>
            <p:spPr>
              <a:xfrm>
                <a:off x="928549" y="2063167"/>
                <a:ext cx="1762199" cy="47096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Q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EF42250-007B-F59A-10F9-2672CFA5B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49" y="2063167"/>
                <a:ext cx="1762199" cy="470963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558292-E9EE-7E9A-F113-61F4FE23DC71}"/>
                  </a:ext>
                </a:extLst>
              </p:cNvPr>
              <p:cNvSpPr/>
              <p:nvPr/>
            </p:nvSpPr>
            <p:spPr>
              <a:xfrm>
                <a:off x="3092603" y="2227034"/>
                <a:ext cx="1762199" cy="4682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E558292-E9EE-7E9A-F113-61F4FE23D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603" y="2227034"/>
                <a:ext cx="1762199" cy="468205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7DF5428-674D-B899-5D19-C626D1F3D2D4}"/>
                  </a:ext>
                </a:extLst>
              </p:cNvPr>
              <p:cNvSpPr/>
              <p:nvPr/>
            </p:nvSpPr>
            <p:spPr>
              <a:xfrm>
                <a:off x="5413588" y="2039348"/>
                <a:ext cx="1762199" cy="46820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V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7DF5428-674D-B899-5D19-C626D1F3D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88" y="2039348"/>
                <a:ext cx="1762199" cy="468205"/>
              </a:xfrm>
              <a:prstGeom prst="rect">
                <a:avLst/>
              </a:prstGeom>
              <a:blipFill>
                <a:blip r:embed="rId6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FF65141-833B-2E63-8695-50A55E50B4AA}"/>
                  </a:ext>
                </a:extLst>
              </p:cNvPr>
              <p:cNvSpPr/>
              <p:nvPr/>
            </p:nvSpPr>
            <p:spPr>
              <a:xfrm>
                <a:off x="782558" y="2509357"/>
                <a:ext cx="1886674" cy="24804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17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FF65141-833B-2E63-8695-50A55E50B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58" y="2509357"/>
                <a:ext cx="1886674" cy="24804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9B74611-35E4-7256-1078-A068E15E6C8A}"/>
                  </a:ext>
                </a:extLst>
              </p:cNvPr>
              <p:cNvSpPr/>
              <p:nvPr/>
            </p:nvSpPr>
            <p:spPr>
              <a:xfrm>
                <a:off x="2931261" y="2756744"/>
                <a:ext cx="2058725" cy="1982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17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9B74611-35E4-7256-1078-A068E15E6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261" y="2756744"/>
                <a:ext cx="2058725" cy="1982024"/>
              </a:xfrm>
              <a:prstGeom prst="rect">
                <a:avLst/>
              </a:prstGeom>
              <a:blipFill>
                <a:blip r:embed="rId8"/>
                <a:stretch>
                  <a:fillRect l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742CA8-CEB3-DD90-2D33-1360C0E6AAF0}"/>
                  </a:ext>
                </a:extLst>
              </p:cNvPr>
              <p:cNvSpPr txBox="1"/>
              <p:nvPr/>
            </p:nvSpPr>
            <p:spPr>
              <a:xfrm>
                <a:off x="2534312" y="3646877"/>
                <a:ext cx="5097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742CA8-CEB3-DD90-2D33-1360C0E6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312" y="3646877"/>
                <a:ext cx="509755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5F42FD97-8278-D591-DF1F-6042EB8DB552}"/>
              </a:ext>
            </a:extLst>
          </p:cNvPr>
          <p:cNvGrpSpPr/>
          <p:nvPr/>
        </p:nvGrpSpPr>
        <p:grpSpPr>
          <a:xfrm>
            <a:off x="4989986" y="2507553"/>
            <a:ext cx="2494850" cy="2480406"/>
            <a:chOff x="6096000" y="5278391"/>
            <a:chExt cx="2494850" cy="2480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23F0D4C-A237-9C06-87AE-C038AE4BEF86}"/>
                    </a:ext>
                  </a:extLst>
                </p:cNvPr>
                <p:cNvSpPr txBox="1"/>
                <p:nvPr/>
              </p:nvSpPr>
              <p:spPr>
                <a:xfrm>
                  <a:off x="6096000" y="6389585"/>
                  <a:ext cx="2494850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en-US" altLang="zh-CN" b="0" dirty="0"/>
                    <a:t>)[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a14:m>
                  <a:r>
                    <a:rPr kumimoji="1" lang="en-US" altLang="zh-CN" b="0" dirty="0"/>
                    <a:t>]</a:t>
                  </a:r>
                </a:p>
                <a:p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23F0D4C-A237-9C06-87AE-C038AE4BE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6389585"/>
                  <a:ext cx="2494850" cy="575414"/>
                </a:xfrm>
                <a:prstGeom prst="rect">
                  <a:avLst/>
                </a:prstGeom>
                <a:blipFill>
                  <a:blip r:embed="rId10"/>
                  <a:stretch>
                    <a:fillRect l="-5076" t="-13043" r="-45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305597-C5DE-20E9-C912-7AD91C9B30F5}"/>
                </a:ext>
              </a:extLst>
            </p:cNvPr>
            <p:cNvSpPr/>
            <p:nvPr/>
          </p:nvSpPr>
          <p:spPr>
            <a:xfrm>
              <a:off x="6362671" y="5278391"/>
              <a:ext cx="1886674" cy="248040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176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highlight>
                  <a:srgbClr val="808080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/>
              <p:nvPr/>
            </p:nvSpPr>
            <p:spPr>
              <a:xfrm>
                <a:off x="365570" y="5129680"/>
                <a:ext cx="6819351" cy="9421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70" y="5129680"/>
                <a:ext cx="6819351" cy="942181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D86B1F23-FEC7-DD07-96E6-BA28B0792ADA}"/>
              </a:ext>
            </a:extLst>
          </p:cNvPr>
          <p:cNvGrpSpPr/>
          <p:nvPr/>
        </p:nvGrpSpPr>
        <p:grpSpPr>
          <a:xfrm>
            <a:off x="8941339" y="0"/>
            <a:ext cx="3250661" cy="5866475"/>
            <a:chOff x="622375" y="791597"/>
            <a:chExt cx="3250661" cy="5866475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3D56622E-AA65-0000-E65C-A245B1AF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58B4D8B-9595-2B82-11B4-3164E3DD5A14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B58B4D8B-9595-2B82-11B4-3164E3DD5A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006D9C3-86BB-8C2E-1839-D26FFB194911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0006D9C3-86BB-8C2E-1839-D26FFB1949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A07415EA-DE5D-10B9-68BC-11345691B038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A07415EA-DE5D-10B9-68BC-11345691B0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5301303-A38D-A2B2-FA3D-8F22095E85C9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75301303-A38D-A2B2-FA3D-8F22095E85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388EEF4-8292-4B3E-3E77-745BA5071A43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F388EEF4-8292-4B3E-3E77-745BA5071A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64CF0BC-5DF5-C503-371F-E1A9C4B0515A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864CF0BC-5DF5-C503-371F-E1A9C4B051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F87FD96B-FB37-742C-1549-ABEB37723B31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F87FD96B-FB37-742C-1549-ABEB37723B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A4558A7-3617-2BD2-17C9-7D1954863CC7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(Single) Multi-Head Attention (S) MHA  </a:t>
            </a:r>
            <a:endParaRPr kumimoji="1"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814681-9479-E8AB-FF90-54550E75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67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Multi-Head Attention MHA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/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7D672AA-23B2-8A59-AFE3-897CBD3A5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408" y="4056547"/>
                <a:ext cx="1068369" cy="461665"/>
              </a:xfrm>
              <a:prstGeom prst="rect">
                <a:avLst/>
              </a:prstGeom>
              <a:blipFill>
                <a:blip r:embed="rId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/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kumimoji="1" lang="en-US" altLang="zh-CN" sz="2400" b="0" i="1" cap="none" spc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1CB35F80-19FE-3F6C-E0D9-F48AB17D5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218" y="3724835"/>
                <a:ext cx="1068369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ACF0E90C-9DFF-E0C2-9530-9C840E5614C4}"/>
              </a:ext>
            </a:extLst>
          </p:cNvPr>
          <p:cNvSpPr txBox="1"/>
          <p:nvPr/>
        </p:nvSpPr>
        <p:spPr>
          <a:xfrm>
            <a:off x="726126" y="1670017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S3.2.1: 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Single-Head Attention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/>
              <p:nvPr/>
            </p:nvSpPr>
            <p:spPr>
              <a:xfrm>
                <a:off x="459699" y="1946231"/>
                <a:ext cx="6819351" cy="13400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sz="2400" dirty="0">
                  <a:highlight>
                    <a:srgbClr val="808080"/>
                  </a:highlight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99" y="1946231"/>
                <a:ext cx="6819351" cy="1340047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>
            <a:extLst>
              <a:ext uri="{FF2B5EF4-FFF2-40B4-BE49-F238E27FC236}">
                <a16:creationId xmlns:a16="http://schemas.microsoft.com/office/drawing/2014/main" id="{5D7C3353-0497-67F8-716B-9CF3AEC3FA25}"/>
              </a:ext>
            </a:extLst>
          </p:cNvPr>
          <p:cNvGrpSpPr/>
          <p:nvPr/>
        </p:nvGrpSpPr>
        <p:grpSpPr>
          <a:xfrm>
            <a:off x="1383904" y="3164626"/>
            <a:ext cx="1886674" cy="2480406"/>
            <a:chOff x="6362671" y="5278391"/>
            <a:chExt cx="1886674" cy="2480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7334638-5DB1-F9FA-CAD3-EC61C0AAF361}"/>
                    </a:ext>
                  </a:extLst>
                </p:cNvPr>
                <p:cNvSpPr txBox="1"/>
                <p:nvPr/>
              </p:nvSpPr>
              <p:spPr>
                <a:xfrm>
                  <a:off x="6546280" y="6230887"/>
                  <a:ext cx="1519455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kumimoji="1" lang="en-US" altLang="zh-CN" dirty="0"/>
                    <a:t>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a14:m>
                  <a:r>
                    <a:rPr kumimoji="1" lang="en-US" altLang="zh-CN" dirty="0"/>
                    <a:t>]</a:t>
                  </a:r>
                </a:p>
                <a:p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文本框 7">
                  <a:extLst>
                    <a:ext uri="{FF2B5EF4-FFF2-40B4-BE49-F238E27FC236}">
                      <a16:creationId xmlns:a16="http://schemas.microsoft.com/office/drawing/2014/main" id="{67334638-5DB1-F9FA-CAD3-EC61C0AAF3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6280" y="6230887"/>
                  <a:ext cx="1519455" cy="575414"/>
                </a:xfrm>
                <a:prstGeom prst="rect">
                  <a:avLst/>
                </a:prstGeom>
                <a:blipFill>
                  <a:blip r:embed="rId5"/>
                  <a:stretch>
                    <a:fillRect l="-7500" t="-13043" r="-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53856F6-A6CD-1529-EDC3-112F50E71BFB}"/>
                </a:ext>
              </a:extLst>
            </p:cNvPr>
            <p:cNvSpPr/>
            <p:nvPr/>
          </p:nvSpPr>
          <p:spPr>
            <a:xfrm>
              <a:off x="6362671" y="5278391"/>
              <a:ext cx="1886674" cy="248040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176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highlight>
                  <a:srgbClr val="808080"/>
                </a:highlight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5E7883E-669D-7468-8CBB-EE6F34C7AA53}"/>
              </a:ext>
            </a:extLst>
          </p:cNvPr>
          <p:cNvSpPr>
            <a:spLocks noChangeAspect="1"/>
          </p:cNvSpPr>
          <p:nvPr/>
        </p:nvSpPr>
        <p:spPr>
          <a:xfrm>
            <a:off x="3895276" y="3195985"/>
            <a:ext cx="1886674" cy="2480406"/>
          </a:xfrm>
          <a:prstGeom prst="rect">
            <a:avLst/>
          </a:prstGeom>
          <a:solidFill>
            <a:schemeClr val="accent2">
              <a:lumMod val="60000"/>
              <a:lumOff val="40000"/>
              <a:alpha val="41769"/>
            </a:schemeClr>
          </a:solidFill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80808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2C9C4D6-0C17-7EF4-CD17-713487640C23}"/>
                  </a:ext>
                </a:extLst>
              </p:cNvPr>
              <p:cNvSpPr txBox="1"/>
              <p:nvPr/>
            </p:nvSpPr>
            <p:spPr>
              <a:xfrm>
                <a:off x="3140531" y="4186500"/>
                <a:ext cx="5097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2C9C4D6-0C17-7EF4-CD17-713487640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531" y="4186500"/>
                <a:ext cx="50975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87CD165-578D-67E9-4920-32FBB6BC254F}"/>
                  </a:ext>
                </a:extLst>
              </p:cNvPr>
              <p:cNvSpPr/>
              <p:nvPr/>
            </p:nvSpPr>
            <p:spPr>
              <a:xfrm>
                <a:off x="3957513" y="4105640"/>
                <a:ext cx="1762199" cy="5052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87CD165-578D-67E9-4920-32FBB6BC25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13" y="4105640"/>
                <a:ext cx="1762199" cy="505267"/>
              </a:xfrm>
              <a:prstGeom prst="rect">
                <a:avLst/>
              </a:prstGeom>
              <a:blipFill>
                <a:blip r:embed="rId7"/>
                <a:stretch>
                  <a:fillRect l="-19286" r="-1642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D90FE5-950B-331F-5BE3-18EFB29CEAF8}"/>
                  </a:ext>
                </a:extLst>
              </p:cNvPr>
              <p:cNvSpPr txBox="1"/>
              <p:nvPr/>
            </p:nvSpPr>
            <p:spPr>
              <a:xfrm>
                <a:off x="6094547" y="4358273"/>
                <a:ext cx="2869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ED90FE5-950B-331F-5BE3-18EFB29CE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547" y="4358273"/>
                <a:ext cx="286937" cy="276999"/>
              </a:xfrm>
              <a:prstGeom prst="rect">
                <a:avLst/>
              </a:prstGeom>
              <a:blipFill>
                <a:blip r:embed="rId8"/>
                <a:stretch>
                  <a:fillRect l="-30435" t="-9091" r="-8696" b="-40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ACA4784-9C2C-AE49-3B3D-2873DE7DD556}"/>
                  </a:ext>
                </a:extLst>
              </p:cNvPr>
              <p:cNvSpPr/>
              <p:nvPr/>
            </p:nvSpPr>
            <p:spPr>
              <a:xfrm>
                <a:off x="6404529" y="3118070"/>
                <a:ext cx="2293272" cy="24804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17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6ACA4784-9C2C-AE49-3B3D-2873DE7DD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529" y="3118070"/>
                <a:ext cx="2293272" cy="24804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057F03C-3BA7-87E7-1849-E5A06475D2E3}"/>
                  </a:ext>
                </a:extLst>
              </p:cNvPr>
              <p:cNvSpPr txBox="1"/>
              <p:nvPr/>
            </p:nvSpPr>
            <p:spPr>
              <a:xfrm>
                <a:off x="1079547" y="5805958"/>
                <a:ext cx="63936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按行向量进行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𝑠𝑜𝑓𝑡𝑚𝑎𝑥</m:t>
                    </m:r>
                  </m:oMath>
                </a14:m>
                <a:r>
                  <a:rPr kumimoji="1" lang="zh-CN" altLang="en-US" dirty="0"/>
                  <a:t>操作，代表不同信息之间的关联强度。</a:t>
                </a: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057F03C-3BA7-87E7-1849-E5A06475D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47" y="5805958"/>
                <a:ext cx="6393673" cy="369332"/>
              </a:xfrm>
              <a:prstGeom prst="rect">
                <a:avLst/>
              </a:prstGeom>
              <a:blipFill>
                <a:blip r:embed="rId10"/>
                <a:stretch>
                  <a:fillRect l="-594" t="-3226" b="-22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组合 30">
            <a:extLst>
              <a:ext uri="{FF2B5EF4-FFF2-40B4-BE49-F238E27FC236}">
                <a16:creationId xmlns:a16="http://schemas.microsoft.com/office/drawing/2014/main" id="{EE616413-6279-7AA2-6E71-CEB1320A0493}"/>
              </a:ext>
            </a:extLst>
          </p:cNvPr>
          <p:cNvGrpSpPr/>
          <p:nvPr/>
        </p:nvGrpSpPr>
        <p:grpSpPr>
          <a:xfrm>
            <a:off x="8941339" y="67553"/>
            <a:ext cx="3250661" cy="5866475"/>
            <a:chOff x="622375" y="791597"/>
            <a:chExt cx="3250661" cy="5866475"/>
          </a:xfrm>
        </p:grpSpPr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7CC1B2F-CA5C-5B93-8658-0DA647F5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6D6648E-7133-1E18-06A4-D71F2E6B7162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46D6648E-7133-1E18-06A4-D71F2E6B7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6DDB545-6D14-AA64-9C3D-A4B953381441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D6DDB545-6D14-AA64-9C3D-A4B9533814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3FCEF80-FDF9-0DD7-AF6F-D0457D016688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73FCEF80-FDF9-0DD7-AF6F-D0457D0166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C3C39B16-389C-E60A-0425-1ED4AC41E692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C3C39B16-389C-E60A-0425-1ED4AC41E6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279F80B-374D-4EA1-9622-2C67ED5F2147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0279F80B-374D-4EA1-9622-2C67ED5F21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F2B6E58-0EFC-B4B4-1970-8482C9A940AB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6F2B6E58-0EFC-B4B4-1970-8482C9A940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830B855-CC09-EEA3-E8BE-1FAA31352485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F830B855-CC09-EEA3-E8BE-1FAA313524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582C83C-6CC0-517A-3B66-EB7D05FF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7811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>
            <a:extLst>
              <a:ext uri="{FF2B5EF4-FFF2-40B4-BE49-F238E27FC236}">
                <a16:creationId xmlns:a16="http://schemas.microsoft.com/office/drawing/2014/main" id="{047D69DF-5ACB-5400-89F0-A9201AE018DC}"/>
              </a:ext>
            </a:extLst>
          </p:cNvPr>
          <p:cNvGrpSpPr/>
          <p:nvPr/>
        </p:nvGrpSpPr>
        <p:grpSpPr>
          <a:xfrm>
            <a:off x="8941339" y="0"/>
            <a:ext cx="3250661" cy="5866475"/>
            <a:chOff x="622375" y="791597"/>
            <a:chExt cx="3250661" cy="5866475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3F87A769-91CE-9E7D-8CFC-F12091D0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662" y="791597"/>
              <a:ext cx="3062374" cy="5866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6A021E9-93D2-EE39-D7C9-C474D41F6CFE}"/>
                    </a:ext>
                  </a:extLst>
                </p:cNvPr>
                <p:cNvSpPr/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D6A021E9-93D2-EE39-D7C9-C474D41F6C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80" y="5111776"/>
                  <a:ext cx="1068369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9872189-7CF2-8B69-375F-08B8D7CF16A7}"/>
                    </a:ext>
                  </a:extLst>
                </p:cNvPr>
                <p:cNvSpPr/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39872189-7CF2-8B69-375F-08B8D7CF1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644" y="5835570"/>
                  <a:ext cx="1068369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6F9E1C2-332B-816A-FF4D-18A385302B68}"/>
                    </a:ext>
                  </a:extLst>
                </p:cNvPr>
                <p:cNvSpPr/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46F9E1C2-332B-816A-FF4D-18A385302B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9" y="4387982"/>
                  <a:ext cx="1068369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774B9F46-6849-541F-0E72-4B488D529E20}"/>
                    </a:ext>
                  </a:extLst>
                </p:cNvPr>
                <p:cNvSpPr/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774B9F46-6849-541F-0E72-4B488D529E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" y="3795252"/>
                  <a:ext cx="1068369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D1600F9-14C7-3816-40F5-159E7E1BA8EF}"/>
                    </a:ext>
                  </a:extLst>
                </p:cNvPr>
                <p:cNvSpPr/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5D1600F9-14C7-3816-40F5-159E7E1BA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7" y="3202522"/>
                  <a:ext cx="1068369" cy="461665"/>
                </a:xfrm>
                <a:prstGeom prst="rect">
                  <a:avLst/>
                </a:prstGeom>
                <a:blipFill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6F79CD8C-6F2D-D7E7-C5E5-1373BFB3F75A}"/>
                    </a:ext>
                  </a:extLst>
                </p:cNvPr>
                <p:cNvSpPr/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0" name="矩形 49">
                  <a:extLst>
                    <a:ext uri="{FF2B5EF4-FFF2-40B4-BE49-F238E27FC236}">
                      <a16:creationId xmlns:a16="http://schemas.microsoft.com/office/drawing/2014/main" id="{6F79CD8C-6F2D-D7E7-C5E5-1373BFB3F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6" y="2577613"/>
                  <a:ext cx="1068369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A536329-8E71-4877-D8A3-8DAA9302332A}"/>
                    </a:ext>
                  </a:extLst>
                </p:cNvPr>
                <p:cNvSpPr/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kumimoji="1" lang="en-US" altLang="zh-CN" sz="2400" b="0" i="1" cap="none" spc="0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CN" altLang="en-US" sz="2400" b="0" cap="none" spc="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3A536329-8E71-4877-D8A3-8DAA93023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5" y="2063062"/>
                  <a:ext cx="1068369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E1E544E-0D93-2261-334D-CC6B5166DC23}"/>
              </a:ext>
            </a:extLst>
          </p:cNvPr>
          <p:cNvSpPr txBox="1"/>
          <p:nvPr/>
        </p:nvSpPr>
        <p:spPr>
          <a:xfrm>
            <a:off x="692644" y="359671"/>
            <a:ext cx="276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S3:</a:t>
            </a:r>
            <a:r>
              <a:rPr kumimoji="1" lang="zh-CN" altLang="en-US" dirty="0"/>
              <a:t>  </a:t>
            </a:r>
            <a:r>
              <a:rPr kumimoji="1" lang="en-US" altLang="zh-CN" dirty="0"/>
              <a:t>Transformer </a:t>
            </a:r>
            <a:r>
              <a:rPr kumimoji="1" lang="zh-CN" altLang="en-US" dirty="0"/>
              <a:t>架构解析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F74FF6-CC8F-F260-EB7C-67FB2474FF6B}"/>
              </a:ext>
            </a:extLst>
          </p:cNvPr>
          <p:cNvSpPr txBox="1"/>
          <p:nvPr/>
        </p:nvSpPr>
        <p:spPr>
          <a:xfrm>
            <a:off x="726126" y="99152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S3.2.2: 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Multi-Head Attention MHA  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FF65141-833B-2E63-8695-50A55E50B4AA}"/>
                  </a:ext>
                </a:extLst>
              </p:cNvPr>
              <p:cNvSpPr/>
              <p:nvPr/>
            </p:nvSpPr>
            <p:spPr>
              <a:xfrm>
                <a:off x="782558" y="2509357"/>
                <a:ext cx="1886674" cy="248040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17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18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18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FF65141-833B-2E63-8695-50A55E50B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58" y="2509357"/>
                <a:ext cx="1886674" cy="24804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9B74611-35E4-7256-1078-A068E15E6C8A}"/>
                  </a:ext>
                </a:extLst>
              </p:cNvPr>
              <p:cNvSpPr/>
              <p:nvPr/>
            </p:nvSpPr>
            <p:spPr>
              <a:xfrm>
                <a:off x="2931261" y="2756744"/>
                <a:ext cx="2058725" cy="1982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  <a:alpha val="41769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9B74611-35E4-7256-1078-A068E15E6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261" y="2756744"/>
                <a:ext cx="2058725" cy="1982024"/>
              </a:xfrm>
              <a:prstGeom prst="rect">
                <a:avLst/>
              </a:prstGeom>
              <a:blipFill>
                <a:blip r:embed="rId13"/>
                <a:stretch>
                  <a:fillRect l="-1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742CA8-CEB3-DD90-2D33-1360C0E6AAF0}"/>
                  </a:ext>
                </a:extLst>
              </p:cNvPr>
              <p:cNvSpPr txBox="1"/>
              <p:nvPr/>
            </p:nvSpPr>
            <p:spPr>
              <a:xfrm>
                <a:off x="2534312" y="3646877"/>
                <a:ext cx="50975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kumimoji="1" lang="en-US" altLang="zh-CN" b="0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1742CA8-CEB3-DD90-2D33-1360C0E6A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312" y="3646877"/>
                <a:ext cx="509755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5F42FD97-8278-D591-DF1F-6042EB8DB552}"/>
              </a:ext>
            </a:extLst>
          </p:cNvPr>
          <p:cNvGrpSpPr/>
          <p:nvPr/>
        </p:nvGrpSpPr>
        <p:grpSpPr>
          <a:xfrm>
            <a:off x="4989986" y="2507553"/>
            <a:ext cx="2494850" cy="2480406"/>
            <a:chOff x="6096000" y="5278391"/>
            <a:chExt cx="2494850" cy="2480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23F0D4C-A237-9C06-87AE-C038AE4BEF86}"/>
                    </a:ext>
                  </a:extLst>
                </p:cNvPr>
                <p:cNvSpPr txBox="1"/>
                <p:nvPr/>
              </p:nvSpPr>
              <p:spPr>
                <a:xfrm>
                  <a:off x="6096000" y="6389585"/>
                  <a:ext cx="2494850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kumimoji="1" lang="en-US" altLang="zh-CN" b="0" dirty="0"/>
                    <a:t>)[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a14:m>
                  <a:r>
                    <a:rPr kumimoji="1" lang="en-US" altLang="zh-CN" b="0" dirty="0"/>
                    <a:t>]</a:t>
                  </a:r>
                </a:p>
                <a:p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423F0D4C-A237-9C06-87AE-C038AE4BE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6389585"/>
                  <a:ext cx="2494850" cy="575414"/>
                </a:xfrm>
                <a:prstGeom prst="rect">
                  <a:avLst/>
                </a:prstGeom>
                <a:blipFill>
                  <a:blip r:embed="rId15"/>
                  <a:stretch>
                    <a:fillRect l="-5076" t="-13043" r="-45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8305597-C5DE-20E9-C912-7AD91C9B30F5}"/>
                </a:ext>
              </a:extLst>
            </p:cNvPr>
            <p:cNvSpPr/>
            <p:nvPr/>
          </p:nvSpPr>
          <p:spPr>
            <a:xfrm>
              <a:off x="6362671" y="5278391"/>
              <a:ext cx="1886674" cy="248040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41769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highlight>
                  <a:srgbClr val="808080"/>
                </a:highlight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/>
              <p:nvPr/>
            </p:nvSpPr>
            <p:spPr>
              <a:xfrm>
                <a:off x="-100732" y="5086274"/>
                <a:ext cx="9607803" cy="94756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i="1" dirty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√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n w="0"/>
                                      <a:solidFill>
                                        <a:schemeClr val="accent1"/>
                                      </a:solidFill>
                                      <a:effectLst>
                                        <a:outerShdw blurRad="38100" dist="25400" dir="5400000" algn="ctr" rotWithShape="0">
                                          <a:srgbClr val="6E747A">
                                            <a:alpha val="43000"/>
                                          </a:srgb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i</m:t>
                          </m:r>
                        </m:sup>
                      </m:sSup>
                    </m:oMath>
                  </m:oMathPara>
                </a14:m>
                <a:endParaRPr lang="en-US" altLang="zh-CN" sz="2400" i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1B54D4F-6078-C69A-01A9-AFAFC74B2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732" y="5086274"/>
                <a:ext cx="9607803" cy="947567"/>
              </a:xfrm>
              <a:prstGeom prst="rect">
                <a:avLst/>
              </a:prstGeom>
              <a:blipFill>
                <a:blip r:embed="rId1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D07F142-EE42-97BB-81AD-8CF83CE78A0B}"/>
              </a:ext>
            </a:extLst>
          </p:cNvPr>
          <p:cNvCxnSpPr/>
          <p:nvPr/>
        </p:nvCxnSpPr>
        <p:spPr>
          <a:xfrm>
            <a:off x="1351386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288D0082-0E27-95D8-CCE6-6F3380FFE069}"/>
              </a:ext>
            </a:extLst>
          </p:cNvPr>
          <p:cNvCxnSpPr/>
          <p:nvPr/>
        </p:nvCxnSpPr>
        <p:spPr>
          <a:xfrm>
            <a:off x="1974433" y="2507553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C47009B-ACC9-F7EC-79F8-5747E2280D99}"/>
              </a:ext>
            </a:extLst>
          </p:cNvPr>
          <p:cNvCxnSpPr/>
          <p:nvPr/>
        </p:nvCxnSpPr>
        <p:spPr>
          <a:xfrm>
            <a:off x="5806845" y="2484632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F88B3088-04DC-A19C-EF11-C8E68ECB0712}"/>
              </a:ext>
            </a:extLst>
          </p:cNvPr>
          <p:cNvCxnSpPr/>
          <p:nvPr/>
        </p:nvCxnSpPr>
        <p:spPr>
          <a:xfrm>
            <a:off x="6429892" y="2484632"/>
            <a:ext cx="0" cy="248040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3BE6C44-8EF6-931E-3894-5D944958D95A}"/>
              </a:ext>
            </a:extLst>
          </p:cNvPr>
          <p:cNvCxnSpPr/>
          <p:nvPr/>
        </p:nvCxnSpPr>
        <p:spPr>
          <a:xfrm>
            <a:off x="2931261" y="3429000"/>
            <a:ext cx="20587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4D443BE5-6274-2925-61A4-B27B22D45A17}"/>
              </a:ext>
            </a:extLst>
          </p:cNvPr>
          <p:cNvCxnSpPr/>
          <p:nvPr/>
        </p:nvCxnSpPr>
        <p:spPr>
          <a:xfrm>
            <a:off x="2931261" y="4056547"/>
            <a:ext cx="20587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3BE7DC-5F4F-6FF8-A63F-9F272ADC78DF}"/>
                  </a:ext>
                </a:extLst>
              </p:cNvPr>
              <p:cNvSpPr txBox="1"/>
              <p:nvPr/>
            </p:nvSpPr>
            <p:spPr>
              <a:xfrm>
                <a:off x="5393653" y="2215480"/>
                <a:ext cx="255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23BE7DC-5F4F-6FF8-A63F-9F272ADC7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653" y="2215480"/>
                <a:ext cx="255390" cy="276999"/>
              </a:xfrm>
              <a:prstGeom prst="rect">
                <a:avLst/>
              </a:prstGeom>
              <a:blipFill>
                <a:blip r:embed="rId17"/>
                <a:stretch>
                  <a:fillRect l="-19048" t="-4348" r="-952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A7DC0FF-A9D4-5287-3FB0-7958150D21BB}"/>
                  </a:ext>
                </a:extLst>
              </p:cNvPr>
              <p:cNvSpPr txBox="1"/>
              <p:nvPr/>
            </p:nvSpPr>
            <p:spPr>
              <a:xfrm>
                <a:off x="903410" y="1715855"/>
                <a:ext cx="312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A7DC0FF-A9D4-5287-3FB0-7958150D2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10" y="1715855"/>
                <a:ext cx="312650" cy="276999"/>
              </a:xfrm>
              <a:prstGeom prst="rect">
                <a:avLst/>
              </a:prstGeom>
              <a:blipFill>
                <a:blip r:embed="rId18"/>
                <a:stretch>
                  <a:fillRect l="-20000" r="-4000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左大括号 32">
            <a:extLst>
              <a:ext uri="{FF2B5EF4-FFF2-40B4-BE49-F238E27FC236}">
                <a16:creationId xmlns:a16="http://schemas.microsoft.com/office/drawing/2014/main" id="{6A31104C-E890-0001-C558-A87150151DFD}"/>
              </a:ext>
            </a:extLst>
          </p:cNvPr>
          <p:cNvSpPr/>
          <p:nvPr/>
        </p:nvSpPr>
        <p:spPr>
          <a:xfrm>
            <a:off x="1490297" y="1360857"/>
            <a:ext cx="448216" cy="1814796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1C2DF2C-8A96-E92D-2CCD-E25A2CD78CAF}"/>
                  </a:ext>
                </a:extLst>
              </p:cNvPr>
              <p:cNvSpPr txBox="1"/>
              <p:nvPr/>
            </p:nvSpPr>
            <p:spPr>
              <a:xfrm>
                <a:off x="1395520" y="1718853"/>
                <a:ext cx="7254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kumimoji="1" lang="en-US" altLang="zh-CN" b="0" i="1" dirty="0" smtClean="0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B1C2DF2C-8A96-E92D-2CCD-E25A2CD78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520" y="1718853"/>
                <a:ext cx="725455" cy="276999"/>
              </a:xfrm>
              <a:prstGeom prst="rect">
                <a:avLst/>
              </a:prstGeom>
              <a:blipFill>
                <a:blip r:embed="rId19"/>
                <a:stretch>
                  <a:fillRect l="-6780" b="-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ECCE54-CC74-3B35-9BEE-8AD6D8EEF00E}"/>
                  </a:ext>
                </a:extLst>
              </p:cNvPr>
              <p:cNvSpPr txBox="1"/>
              <p:nvPr/>
            </p:nvSpPr>
            <p:spPr>
              <a:xfrm>
                <a:off x="5964648" y="2230554"/>
                <a:ext cx="2504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5EECCE54-CC74-3B35-9BEE-8AD6D8EEF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648" y="2230554"/>
                <a:ext cx="250453" cy="276999"/>
              </a:xfrm>
              <a:prstGeom prst="rect">
                <a:avLst/>
              </a:prstGeom>
              <a:blipFill>
                <a:blip r:embed="rId20"/>
                <a:stretch>
                  <a:fillRect l="-14286" t="-4348" r="-4762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ADF93AE-8BDA-3255-95DE-3434C92635C4}"/>
                  </a:ext>
                </a:extLst>
              </p:cNvPr>
              <p:cNvSpPr txBox="1"/>
              <p:nvPr/>
            </p:nvSpPr>
            <p:spPr>
              <a:xfrm>
                <a:off x="6602911" y="2266589"/>
                <a:ext cx="2582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ADF93AE-8BDA-3255-95DE-3434C9263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911" y="2266589"/>
                <a:ext cx="258276" cy="276999"/>
              </a:xfrm>
              <a:prstGeom prst="rect">
                <a:avLst/>
              </a:prstGeom>
              <a:blipFill>
                <a:blip r:embed="rId21"/>
                <a:stretch>
                  <a:fillRect l="-13636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6E139A6-943F-FF50-91C6-E2F2CBD646D9}"/>
                  </a:ext>
                </a:extLst>
              </p:cNvPr>
              <p:cNvSpPr txBox="1"/>
              <p:nvPr/>
            </p:nvSpPr>
            <p:spPr>
              <a:xfrm>
                <a:off x="3137375" y="2404135"/>
                <a:ext cx="169054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kumimoji="1" lang="en-US" altLang="zh-CN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6E139A6-943F-FF50-91C6-E2F2CBD64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375" y="2404135"/>
                <a:ext cx="1690542" cy="830997"/>
              </a:xfrm>
              <a:prstGeom prst="rect">
                <a:avLst/>
              </a:prstGeom>
              <a:blipFill>
                <a:blip r:embed="rId22"/>
                <a:stretch>
                  <a:fillRect l="-5224" t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13273ED8-2421-7E59-5F85-8AEE8CAF1C0B}"/>
              </a:ext>
            </a:extLst>
          </p:cNvPr>
          <p:cNvSpPr txBox="1"/>
          <p:nvPr/>
        </p:nvSpPr>
        <p:spPr>
          <a:xfrm>
            <a:off x="8909554" y="5768143"/>
            <a:ext cx="341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多头注意力机制可并行化处理。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8B402DC-A531-E60D-7DBF-94AFCC5F9E61}"/>
                  </a:ext>
                </a:extLst>
              </p:cNvPr>
              <p:cNvSpPr txBox="1"/>
              <p:nvPr/>
            </p:nvSpPr>
            <p:spPr>
              <a:xfrm>
                <a:off x="34948" y="6110190"/>
                <a:ext cx="10972800" cy="516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𝑠𝑒𝑞</m:t>
                              </m:r>
                            </m:sub>
                          </m:sSub>
                          <m:r>
                            <a:rPr lang="en-US" altLang="zh-CN" sz="2400" i="1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400" i="1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𝑚𝑜𝑑𝑒𝑙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𝐶𝑜𝑛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tact</m:t>
                      </m:r>
                      <m:d>
                        <m:d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0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0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n w="0"/>
                                  <a:solidFill>
                                    <a:schemeClr val="accent1"/>
                                  </a:solidFill>
                                  <a:effectLst>
                                    <a:outerShdw blurRad="38100" dist="25400" dir="5400000" algn="ctr" rotWithShape="0">
                                      <a:srgbClr val="6E747A">
                                        <a:alpha val="43000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zh-CN" altLang="en-US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sup>
                      </m:sSup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400" b="0" i="1" smtClean="0">
                              <a:ln w="0"/>
                              <a:solidFill>
                                <a:schemeClr val="accent1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𝑀𝐻𝐴</m:t>
                      </m:r>
                      <m:r>
                        <a:rPr lang="en-US" altLang="zh-CN" sz="2400" i="1" smtClean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400" dirty="0">
                  <a:highlight>
                    <a:srgbClr val="808080"/>
                  </a:highlight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8B402DC-A531-E60D-7DBF-94AFCC5F9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8" y="6110190"/>
                <a:ext cx="10972800" cy="516616"/>
              </a:xfrm>
              <a:prstGeom prst="rect">
                <a:avLst/>
              </a:prstGeom>
              <a:blipFill>
                <a:blip r:embed="rId2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左大括号 3">
            <a:extLst>
              <a:ext uri="{FF2B5EF4-FFF2-40B4-BE49-F238E27FC236}">
                <a16:creationId xmlns:a16="http://schemas.microsoft.com/office/drawing/2014/main" id="{413DAFAA-EE28-A004-CB1D-30E49A582406}"/>
              </a:ext>
            </a:extLst>
          </p:cNvPr>
          <p:cNvSpPr/>
          <p:nvPr/>
        </p:nvSpPr>
        <p:spPr>
          <a:xfrm>
            <a:off x="797495" y="2037255"/>
            <a:ext cx="498331" cy="476772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0000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ECCB22-36A3-CB67-1358-6F3883CE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F483E-A3C4-0A42-B355-484DAC8FB62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04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24306</TotalTime>
  <Words>4403</Words>
  <Application>Microsoft Macintosh PowerPoint</Application>
  <PresentationFormat>宽屏</PresentationFormat>
  <Paragraphs>527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等线</vt:lpstr>
      <vt:lpstr>等线 Light</vt:lpstr>
      <vt:lpstr>Arial</vt:lpstr>
      <vt:lpstr>Cambria Math</vt:lpstr>
      <vt:lpstr>Open Sans</vt:lpstr>
      <vt:lpstr>Times New Roman</vt:lpstr>
      <vt:lpstr>Wingdings</vt:lpstr>
      <vt:lpstr>Office 主题​​</vt:lpstr>
      <vt:lpstr>Vision Transformer</vt:lpstr>
      <vt:lpstr>Overview</vt:lpstr>
      <vt:lpstr>流程示意图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Quantum Vision Transformer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 Transformer</dc:title>
  <dc:creator>Microsoft Office User</dc:creator>
  <cp:lastModifiedBy>Microsoft Office User</cp:lastModifiedBy>
  <cp:revision>237</cp:revision>
  <dcterms:created xsi:type="dcterms:W3CDTF">2024-05-23T02:04:38Z</dcterms:created>
  <dcterms:modified xsi:type="dcterms:W3CDTF">2024-06-28T01:23:37Z</dcterms:modified>
</cp:coreProperties>
</file>